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5" r:id="rId4"/>
  </p:sldMasterIdLst>
  <p:notesMasterIdLst>
    <p:notesMasterId r:id="rId14"/>
  </p:notesMasterIdLst>
  <p:handoutMasterIdLst>
    <p:handoutMasterId r:id="rId15"/>
  </p:handoutMasterIdLst>
  <p:sldIdLst>
    <p:sldId id="256" r:id="rId5"/>
    <p:sldId id="266" r:id="rId6"/>
    <p:sldId id="290" r:id="rId7"/>
    <p:sldId id="288" r:id="rId8"/>
    <p:sldId id="289" r:id="rId9"/>
    <p:sldId id="291" r:id="rId10"/>
    <p:sldId id="293" r:id="rId11"/>
    <p:sldId id="258" r:id="rId12"/>
    <p:sldId id="271" r:id="rId13"/>
  </p:sldIdLst>
  <p:sldSz cx="12192000" cy="6858000"/>
  <p:notesSz cx="6858000" cy="9144000"/>
  <p:defaultTextStyle>
    <a:defPPr>
      <a:defRPr lang="en-B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16" autoAdjust="0"/>
    <p:restoredTop sz="90597" autoAdjust="0"/>
  </p:normalViewPr>
  <p:slideViewPr>
    <p:cSldViewPr snapToGrid="0">
      <p:cViewPr varScale="1">
        <p:scale>
          <a:sx n="54" d="100"/>
          <a:sy n="54" d="100"/>
        </p:scale>
        <p:origin x="232" y="2080"/>
      </p:cViewPr>
      <p:guideLst/>
    </p:cSldViewPr>
  </p:slideViewPr>
  <p:outlineViewPr>
    <p:cViewPr>
      <p:scale>
        <a:sx n="33" d="100"/>
        <a:sy n="33" d="100"/>
      </p:scale>
      <p:origin x="0" y="-288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03" y="29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6/1/25</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2.svg>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6/1/25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a:t>
            </a:fld>
            <a:endParaRPr lang="en-US" dirty="0"/>
          </a:p>
        </p:txBody>
      </p:sp>
    </p:spTree>
    <p:extLst>
      <p:ext uri="{BB962C8B-B14F-4D97-AF65-F5344CB8AC3E}">
        <p14:creationId xmlns:p14="http://schemas.microsoft.com/office/powerpoint/2010/main" val="1778128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2</a:t>
            </a:fld>
            <a:endParaRPr lang="en-US" dirty="0"/>
          </a:p>
        </p:txBody>
      </p:sp>
    </p:spTree>
    <p:extLst>
      <p:ext uri="{BB962C8B-B14F-4D97-AF65-F5344CB8AC3E}">
        <p14:creationId xmlns:p14="http://schemas.microsoft.com/office/powerpoint/2010/main" val="3105683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25B31F-6307-E895-59AF-CA226E3FD7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05C9EE-D79A-D58B-9C07-05FDD8C395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D80D24-F935-0F75-05B4-803055F2060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915D94A-10AF-113E-9127-DFA41897CA54}"/>
              </a:ext>
            </a:extLst>
          </p:cNvPr>
          <p:cNvSpPr>
            <a:spLocks noGrp="1"/>
          </p:cNvSpPr>
          <p:nvPr>
            <p:ph type="sldNum" sz="quarter" idx="5"/>
          </p:nvPr>
        </p:nvSpPr>
        <p:spPr/>
        <p:txBody>
          <a:bodyPr/>
          <a:lstStyle/>
          <a:p>
            <a:fld id="{22289C57-55D7-40A4-A101-E74FAC7A092B}" type="slidenum">
              <a:rPr lang="en-US" smtClean="0"/>
              <a:t>3</a:t>
            </a:fld>
            <a:endParaRPr lang="en-US" dirty="0"/>
          </a:p>
        </p:txBody>
      </p:sp>
    </p:spTree>
    <p:extLst>
      <p:ext uri="{BB962C8B-B14F-4D97-AF65-F5344CB8AC3E}">
        <p14:creationId xmlns:p14="http://schemas.microsoft.com/office/powerpoint/2010/main" val="688188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8BDBFD-3485-D15B-E0DE-739351F3AF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23F16C-F36C-4540-4E7D-D437317194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A56B5E-CC11-E583-169E-9D9386F821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9BB49B0-5C66-7DDC-15C2-0C0385505EFD}"/>
              </a:ext>
            </a:extLst>
          </p:cNvPr>
          <p:cNvSpPr>
            <a:spLocks noGrp="1"/>
          </p:cNvSpPr>
          <p:nvPr>
            <p:ph type="sldNum" sz="quarter" idx="5"/>
          </p:nvPr>
        </p:nvSpPr>
        <p:spPr/>
        <p:txBody>
          <a:bodyPr/>
          <a:lstStyle/>
          <a:p>
            <a:fld id="{22289C57-55D7-40A4-A101-E74FAC7A092B}" type="slidenum">
              <a:rPr lang="en-US" smtClean="0"/>
              <a:t>4</a:t>
            </a:fld>
            <a:endParaRPr lang="en-US" dirty="0"/>
          </a:p>
        </p:txBody>
      </p:sp>
    </p:spTree>
    <p:extLst>
      <p:ext uri="{BB962C8B-B14F-4D97-AF65-F5344CB8AC3E}">
        <p14:creationId xmlns:p14="http://schemas.microsoft.com/office/powerpoint/2010/main" val="11047668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865601-510D-9DFE-D466-4EE5F332A8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59B7D8-FE5B-FFFB-C50B-DEE2A54FFD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05FC1D-7C15-4DA4-99EB-BE55AABE59E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C9AEF85-902B-4379-4C78-CD2FD1B8AB5D}"/>
              </a:ext>
            </a:extLst>
          </p:cNvPr>
          <p:cNvSpPr>
            <a:spLocks noGrp="1"/>
          </p:cNvSpPr>
          <p:nvPr>
            <p:ph type="sldNum" sz="quarter" idx="5"/>
          </p:nvPr>
        </p:nvSpPr>
        <p:spPr/>
        <p:txBody>
          <a:bodyPr/>
          <a:lstStyle/>
          <a:p>
            <a:fld id="{22289C57-55D7-40A4-A101-E74FAC7A092B}" type="slidenum">
              <a:rPr lang="en-US" smtClean="0"/>
              <a:t>5</a:t>
            </a:fld>
            <a:endParaRPr lang="en-US" dirty="0"/>
          </a:p>
        </p:txBody>
      </p:sp>
    </p:spTree>
    <p:extLst>
      <p:ext uri="{BB962C8B-B14F-4D97-AF65-F5344CB8AC3E}">
        <p14:creationId xmlns:p14="http://schemas.microsoft.com/office/powerpoint/2010/main" val="38637768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BF9140-EC17-09E2-AF67-8642241E4F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7F8F6B-AA77-46E4-8D0B-03728C0C41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645B9B-8E43-EDF4-C11A-6B5C45A18E1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27A5545-0D32-10F6-3F4B-7E21D69403CE}"/>
              </a:ext>
            </a:extLst>
          </p:cNvPr>
          <p:cNvSpPr>
            <a:spLocks noGrp="1"/>
          </p:cNvSpPr>
          <p:nvPr>
            <p:ph type="sldNum" sz="quarter" idx="5"/>
          </p:nvPr>
        </p:nvSpPr>
        <p:spPr/>
        <p:txBody>
          <a:bodyPr/>
          <a:lstStyle/>
          <a:p>
            <a:fld id="{22289C57-55D7-40A4-A101-E74FAC7A092B}" type="slidenum">
              <a:rPr lang="en-US" smtClean="0"/>
              <a:t>6</a:t>
            </a:fld>
            <a:endParaRPr lang="en-US" dirty="0"/>
          </a:p>
        </p:txBody>
      </p:sp>
    </p:spTree>
    <p:extLst>
      <p:ext uri="{BB962C8B-B14F-4D97-AF65-F5344CB8AC3E}">
        <p14:creationId xmlns:p14="http://schemas.microsoft.com/office/powerpoint/2010/main" val="40988454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7803AB-3683-2F1D-94E2-00086AFAAF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21AB7E-E6FA-1E02-64B8-931D19D111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165A2B-2044-28B4-FCB6-CD9475E4871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FEAC096-7714-2756-B6F7-D8470354439D}"/>
              </a:ext>
            </a:extLst>
          </p:cNvPr>
          <p:cNvSpPr>
            <a:spLocks noGrp="1"/>
          </p:cNvSpPr>
          <p:nvPr>
            <p:ph type="sldNum" sz="quarter" idx="5"/>
          </p:nvPr>
        </p:nvSpPr>
        <p:spPr/>
        <p:txBody>
          <a:bodyPr/>
          <a:lstStyle/>
          <a:p>
            <a:fld id="{22289C57-55D7-40A4-A101-E74FAC7A092B}" type="slidenum">
              <a:rPr lang="en-US" smtClean="0"/>
              <a:t>7</a:t>
            </a:fld>
            <a:endParaRPr lang="en-US" dirty="0"/>
          </a:p>
        </p:txBody>
      </p:sp>
    </p:spTree>
    <p:extLst>
      <p:ext uri="{BB962C8B-B14F-4D97-AF65-F5344CB8AC3E}">
        <p14:creationId xmlns:p14="http://schemas.microsoft.com/office/powerpoint/2010/main" val="3077774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8</a:t>
            </a:fld>
            <a:endParaRPr lang="en-US" dirty="0"/>
          </a:p>
        </p:txBody>
      </p:sp>
    </p:spTree>
    <p:extLst>
      <p:ext uri="{BB962C8B-B14F-4D97-AF65-F5344CB8AC3E}">
        <p14:creationId xmlns:p14="http://schemas.microsoft.com/office/powerpoint/2010/main" val="28439544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9</a:t>
            </a:fld>
            <a:endParaRPr lang="en-US" dirty="0"/>
          </a:p>
        </p:txBody>
      </p:sp>
    </p:spTree>
    <p:extLst>
      <p:ext uri="{BB962C8B-B14F-4D97-AF65-F5344CB8AC3E}">
        <p14:creationId xmlns:p14="http://schemas.microsoft.com/office/powerpoint/2010/main" val="7026838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34DBF-010C-2BFD-EC48-2566EF5A64E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BD"/>
          </a:p>
        </p:txBody>
      </p:sp>
      <p:sp>
        <p:nvSpPr>
          <p:cNvPr id="3" name="Subtitle 2">
            <a:extLst>
              <a:ext uri="{FF2B5EF4-FFF2-40B4-BE49-F238E27FC236}">
                <a16:creationId xmlns:a16="http://schemas.microsoft.com/office/drawing/2014/main" id="{EE387A55-FEA9-826E-3C37-6DCBE6C4A7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BD"/>
          </a:p>
        </p:txBody>
      </p:sp>
      <p:sp>
        <p:nvSpPr>
          <p:cNvPr id="4" name="Date Placeholder 3">
            <a:extLst>
              <a:ext uri="{FF2B5EF4-FFF2-40B4-BE49-F238E27FC236}">
                <a16:creationId xmlns:a16="http://schemas.microsoft.com/office/drawing/2014/main" id="{22B2065C-3C5D-97D1-C510-A9FEC632ED74}"/>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9D31736C-3820-E74B-DC02-33B44C6548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AE49E4-353E-2CF7-5F48-60B84985B474}"/>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2956961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EBBF0-4260-07E1-7D52-D134A72BFC7A}"/>
              </a:ext>
            </a:extLst>
          </p:cNvPr>
          <p:cNvSpPr>
            <a:spLocks noGrp="1"/>
          </p:cNvSpPr>
          <p:nvPr>
            <p:ph type="title"/>
          </p:nvPr>
        </p:nvSpPr>
        <p:spPr/>
        <p:txBody>
          <a:bodyPr/>
          <a:lstStyle/>
          <a:p>
            <a:r>
              <a:rPr lang="en-GB"/>
              <a:t>Click to edit Master title style</a:t>
            </a:r>
            <a:endParaRPr lang="en-BD"/>
          </a:p>
        </p:txBody>
      </p:sp>
      <p:sp>
        <p:nvSpPr>
          <p:cNvPr id="3" name="Vertical Text Placeholder 2">
            <a:extLst>
              <a:ext uri="{FF2B5EF4-FFF2-40B4-BE49-F238E27FC236}">
                <a16:creationId xmlns:a16="http://schemas.microsoft.com/office/drawing/2014/main" id="{49082341-03E4-C8FA-9E45-FCBE6A49239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Date Placeholder 3">
            <a:extLst>
              <a:ext uri="{FF2B5EF4-FFF2-40B4-BE49-F238E27FC236}">
                <a16:creationId xmlns:a16="http://schemas.microsoft.com/office/drawing/2014/main" id="{D3EFC678-BEBF-3DAE-A061-9A3526F1094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A3BA4E54-F56F-588A-3FBF-F42FA28827F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E9C305D-845D-146F-111A-3BA208FC18DD}"/>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011230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25BFAB-2053-2937-11AD-DE9129125B0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BD"/>
          </a:p>
        </p:txBody>
      </p:sp>
      <p:sp>
        <p:nvSpPr>
          <p:cNvPr id="3" name="Vertical Text Placeholder 2">
            <a:extLst>
              <a:ext uri="{FF2B5EF4-FFF2-40B4-BE49-F238E27FC236}">
                <a16:creationId xmlns:a16="http://schemas.microsoft.com/office/drawing/2014/main" id="{4FB32E0A-E637-F05F-52E9-8C362ADA4E3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Date Placeholder 3">
            <a:extLst>
              <a:ext uri="{FF2B5EF4-FFF2-40B4-BE49-F238E27FC236}">
                <a16:creationId xmlns:a16="http://schemas.microsoft.com/office/drawing/2014/main" id="{E7AC01D0-C005-38E9-02A5-F6B2E80DE5F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E7740E9C-2161-7B44-C503-808D5D632F1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7A5EFDE-2DB2-40B1-2DEF-1F4FC899B2E0}"/>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2028664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41918" y="3329790"/>
            <a:ext cx="4941771" cy="3200400"/>
          </a:xfrm>
        </p:spPr>
        <p:txBody>
          <a:bodyPr anchor="ctr">
            <a:noAutofit/>
          </a:bodyPr>
          <a:lstStyle>
            <a:lvl1pPr algn="l">
              <a:defRPr sz="3600" spc="150" baseline="0"/>
            </a:lvl1pPr>
          </a:lstStyle>
          <a:p>
            <a:r>
              <a:rPr lang="en-US" dirty="0"/>
              <a:t>CLICK TO add title</a:t>
            </a:r>
          </a:p>
        </p:txBody>
      </p:sp>
      <p:pic>
        <p:nvPicPr>
          <p:cNvPr id="8" name="Graphic 7">
            <a:extLst>
              <a:ext uri="{FF2B5EF4-FFF2-40B4-BE49-F238E27FC236}">
                <a16:creationId xmlns:a16="http://schemas.microsoft.com/office/drawing/2014/main" id="{A04F1E16-9A84-4D0E-9706-79C396AF6AE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25437825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22318" y="268360"/>
            <a:ext cx="7288282" cy="2121177"/>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Content Placeholder 3">
            <a:extLst>
              <a:ext uri="{FF2B5EF4-FFF2-40B4-BE49-F238E27FC236}">
                <a16:creationId xmlns:a16="http://schemas.microsoft.com/office/drawing/2014/main" id="{EAC9D25F-5B3D-F5B2-5D02-C6BC6AA8987B}"/>
              </a:ext>
            </a:extLst>
          </p:cNvPr>
          <p:cNvSpPr>
            <a:spLocks noGrp="1"/>
          </p:cNvSpPr>
          <p:nvPr>
            <p:ph sz="half" idx="2" hasCustomPrompt="1"/>
          </p:nvPr>
        </p:nvSpPr>
        <p:spPr>
          <a:xfrm>
            <a:off x="1322388" y="2763078"/>
            <a:ext cx="7288212" cy="3407051"/>
          </a:xfrm>
        </p:spPr>
        <p:txBody>
          <a:bodyPr>
            <a:normAutofit/>
          </a:bodyPr>
          <a:lstStyle>
            <a:lvl1pPr marL="0" indent="0">
              <a:lnSpc>
                <a:spcPct val="100000"/>
              </a:lnSpc>
              <a:buFont typeface="Arial" panose="020B0604020202020204" pitchFamily="34" charset="0"/>
              <a:buNone/>
              <a:defRPr sz="1800" b="1"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9" name="Group 8">
            <a:extLst>
              <a:ext uri="{FF2B5EF4-FFF2-40B4-BE49-F238E27FC236}">
                <a16:creationId xmlns:a16="http://schemas.microsoft.com/office/drawing/2014/main" id="{18E16CF1-2502-F2F0-2C27-2DD7979033E2}"/>
              </a:ext>
              <a:ext uri="{C183D7F6-B498-43B3-948B-1728B52AA6E4}">
                <adec:decorative xmlns:adec="http://schemas.microsoft.com/office/drawing/2017/decorative" val="1"/>
              </a:ext>
            </a:extLst>
          </p:cNvPr>
          <p:cNvGrpSpPr/>
          <p:nvPr userDrawn="1"/>
        </p:nvGrpSpPr>
        <p:grpSpPr>
          <a:xfrm>
            <a:off x="9096374" y="-25401"/>
            <a:ext cx="3095625" cy="6883401"/>
            <a:chOff x="9096375" y="-25401"/>
            <a:chExt cx="3095625" cy="6883401"/>
          </a:xfrm>
        </p:grpSpPr>
        <p:cxnSp>
          <p:nvCxnSpPr>
            <p:cNvPr id="10" name="Straight Connector 9">
              <a:extLst>
                <a:ext uri="{FF2B5EF4-FFF2-40B4-BE49-F238E27FC236}">
                  <a16:creationId xmlns:a16="http://schemas.microsoft.com/office/drawing/2014/main" id="{6322A6FB-333C-65AE-23D8-08BCEA174D43}"/>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2BB247-4598-A983-DEBF-6F042C1DB0BC}"/>
                </a:ext>
              </a:extLst>
            </p:cNvPr>
            <p:cNvCxnSpPr>
              <a:cxnSpLocks/>
            </p:cNvCxnSpPr>
            <p:nvPr userDrawn="1"/>
          </p:nvCxnSpPr>
          <p:spPr>
            <a:xfrm flipH="1">
              <a:off x="9381744" y="-25401"/>
              <a:ext cx="2810256" cy="688340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2" name="Straight Connector 11">
            <a:extLst>
              <a:ext uri="{FF2B5EF4-FFF2-40B4-BE49-F238E27FC236}">
                <a16:creationId xmlns:a16="http://schemas.microsoft.com/office/drawing/2014/main" id="{34E84FEE-D475-A71D-7996-5925602ECF9A}"/>
              </a:ext>
              <a:ext uri="{C183D7F6-B498-43B3-948B-1728B52AA6E4}">
                <adec:decorative xmlns:adec="http://schemas.microsoft.com/office/drawing/2017/decorative" val="1"/>
              </a:ext>
            </a:extLst>
          </p:cNvPr>
          <p:cNvCxnSpPr>
            <a:cxnSpLocks/>
          </p:cNvCxnSpPr>
          <p:nvPr userDrawn="1"/>
        </p:nvCxnSpPr>
        <p:spPr>
          <a:xfrm rot="10800000" flipH="1">
            <a:off x="-1" y="-25403"/>
            <a:ext cx="1210573" cy="20481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7459776D-4049-CB00-C321-0627C169BC51}"/>
              </a:ext>
            </a:extLst>
          </p:cNvPr>
          <p:cNvSpPr>
            <a:spLocks noGrp="1"/>
          </p:cNvSpPr>
          <p:nvPr>
            <p:ph type="ftr" sz="quarter" idx="11"/>
          </p:nvPr>
        </p:nvSpPr>
        <p:spPr>
          <a:xfrm>
            <a:off x="1333500" y="6356349"/>
            <a:ext cx="3819228" cy="365125"/>
          </a:xfrm>
        </p:spPr>
        <p:txBody>
          <a:bodyPr/>
          <a:lstStyle>
            <a:lvl1pPr algn="l">
              <a:defRPr sz="900"/>
            </a:lvl1pPr>
          </a:lstStyle>
          <a:p>
            <a:endParaRPr lang="en-US" dirty="0"/>
          </a:p>
        </p:txBody>
      </p:sp>
      <p:sp>
        <p:nvSpPr>
          <p:cNvPr id="16" name="Slide Number Placeholder 5">
            <a:extLst>
              <a:ext uri="{FF2B5EF4-FFF2-40B4-BE49-F238E27FC236}">
                <a16:creationId xmlns:a16="http://schemas.microsoft.com/office/drawing/2014/main" id="{EDE114AF-34C6-A062-7340-858BC27DA264}"/>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5700836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3B2CC92D-F90A-CB67-4860-D6939AC29566}"/>
              </a:ext>
              <a:ext uri="{C183D7F6-B498-43B3-948B-1728B52AA6E4}">
                <adec:decorative xmlns:adec="http://schemas.microsoft.com/office/drawing/2017/decorative" val="1"/>
              </a:ext>
            </a:extLst>
          </p:cNvPr>
          <p:cNvCxnSpPr>
            <a:cxnSpLocks/>
          </p:cNvCxnSpPr>
          <p:nvPr userDrawn="1"/>
        </p:nvCxnSpPr>
        <p:spPr>
          <a:xfrm flipH="1" flipV="1">
            <a:off x="3094182" y="0"/>
            <a:ext cx="1745673" cy="38977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4" y="1671639"/>
            <a:ext cx="5884027"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13" name="Picture Placeholder 12">
            <a:extLst>
              <a:ext uri="{FF2B5EF4-FFF2-40B4-BE49-F238E27FC236}">
                <a16:creationId xmlns:a16="http://schemas.microsoft.com/office/drawing/2014/main" id="{4C376638-5C5B-8E5B-0C26-8F63B98EA417}"/>
              </a:ext>
            </a:extLst>
          </p:cNvPr>
          <p:cNvSpPr>
            <a:spLocks noGrp="1"/>
          </p:cNvSpPr>
          <p:nvPr>
            <p:ph type="pic" sz="quarter" idx="13"/>
          </p:nvPr>
        </p:nvSpPr>
        <p:spPr>
          <a:xfrm>
            <a:off x="-28230" y="-9144"/>
            <a:ext cx="5481955" cy="6876288"/>
          </a:xfrm>
          <a:custGeom>
            <a:avLst/>
            <a:gdLst>
              <a:gd name="connsiteX0" fmla="*/ 0 w 5476875"/>
              <a:gd name="connsiteY0" fmla="*/ 0 h 6858000"/>
              <a:gd name="connsiteX1" fmla="*/ 5476875 w 5476875"/>
              <a:gd name="connsiteY1" fmla="*/ 0 h 6858000"/>
              <a:gd name="connsiteX2" fmla="*/ 5476875 w 5476875"/>
              <a:gd name="connsiteY2" fmla="*/ 6858000 h 6858000"/>
              <a:gd name="connsiteX3" fmla="*/ 0 w 5476875"/>
              <a:gd name="connsiteY3" fmla="*/ 6858000 h 6858000"/>
              <a:gd name="connsiteX4" fmla="*/ 0 w 5476875"/>
              <a:gd name="connsiteY4" fmla="*/ 0 h 6858000"/>
              <a:gd name="connsiteX0" fmla="*/ 0 w 5476875"/>
              <a:gd name="connsiteY0" fmla="*/ 0 h 6858000"/>
              <a:gd name="connsiteX1" fmla="*/ 2520315 w 5476875"/>
              <a:gd name="connsiteY1" fmla="*/ 0 h 6858000"/>
              <a:gd name="connsiteX2" fmla="*/ 5476875 w 5476875"/>
              <a:gd name="connsiteY2" fmla="*/ 6858000 h 6858000"/>
              <a:gd name="connsiteX3" fmla="*/ 0 w 5476875"/>
              <a:gd name="connsiteY3" fmla="*/ 6858000 h 6858000"/>
              <a:gd name="connsiteX4" fmla="*/ 0 w 5476875"/>
              <a:gd name="connsiteY4" fmla="*/ 0 h 6858000"/>
              <a:gd name="connsiteX0" fmla="*/ 5080 w 5481955"/>
              <a:gd name="connsiteY0" fmla="*/ 0 h 6858000"/>
              <a:gd name="connsiteX1" fmla="*/ 2525395 w 5481955"/>
              <a:gd name="connsiteY1" fmla="*/ 0 h 6858000"/>
              <a:gd name="connsiteX2" fmla="*/ 5481955 w 5481955"/>
              <a:gd name="connsiteY2" fmla="*/ 6858000 h 6858000"/>
              <a:gd name="connsiteX3" fmla="*/ 5080 w 5481955"/>
              <a:gd name="connsiteY3" fmla="*/ 6858000 h 6858000"/>
              <a:gd name="connsiteX4" fmla="*/ 0 w 5481955"/>
              <a:gd name="connsiteY4" fmla="*/ 4805680 h 6858000"/>
              <a:gd name="connsiteX5" fmla="*/ 5080 w 5481955"/>
              <a:gd name="connsiteY5" fmla="*/ 0 h 685800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75996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759960 h 6863080"/>
              <a:gd name="connsiteX5" fmla="*/ 5080 w 5481955"/>
              <a:gd name="connsiteY5" fmla="*/ 0 h 686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81955" h="6863080">
                <a:moveTo>
                  <a:pt x="5080" y="0"/>
                </a:moveTo>
                <a:lnTo>
                  <a:pt x="2525395" y="0"/>
                </a:lnTo>
                <a:lnTo>
                  <a:pt x="5481955" y="6858000"/>
                </a:lnTo>
                <a:lnTo>
                  <a:pt x="899160" y="6863080"/>
                </a:lnTo>
                <a:cubicBezTo>
                  <a:pt x="506307" y="5933440"/>
                  <a:pt x="413173" y="5720080"/>
                  <a:pt x="0" y="4759960"/>
                </a:cubicBezTo>
                <a:cubicBezTo>
                  <a:pt x="1693" y="3158067"/>
                  <a:pt x="3387" y="1601893"/>
                  <a:pt x="5080" y="0"/>
                </a:cubicBezTo>
                <a:close/>
              </a:path>
            </a:pathLst>
          </a:custGeom>
        </p:spPr>
        <p:txBody>
          <a:bodyPr lIns="274320" tIns="91440" bIns="91440">
            <a:normAutofit/>
          </a:bodyPr>
          <a:lstStyle>
            <a:lvl1pPr marL="0" indent="0" algn="l">
              <a:buNone/>
              <a:defRPr sz="2000">
                <a:solidFill>
                  <a:schemeClr val="tx1"/>
                </a:solidFill>
              </a:defRPr>
            </a:lvl1pPr>
          </a:lstStyle>
          <a:p>
            <a:r>
              <a:rPr lang="en-US"/>
              <a:t>Click icon to add picture</a:t>
            </a:r>
            <a:endParaRPr lang="en-US" dirty="0"/>
          </a:p>
        </p:txBody>
      </p:sp>
      <p:sp>
        <p:nvSpPr>
          <p:cNvPr id="4" name="Footer Placeholder 4">
            <a:extLst>
              <a:ext uri="{FF2B5EF4-FFF2-40B4-BE49-F238E27FC236}">
                <a16:creationId xmlns:a16="http://schemas.microsoft.com/office/drawing/2014/main" id="{04569D00-2037-2A8D-943B-22FAC1C0B690}"/>
              </a:ext>
            </a:extLst>
          </p:cNvPr>
          <p:cNvSpPr>
            <a:spLocks noGrp="1"/>
          </p:cNvSpPr>
          <p:nvPr>
            <p:ph type="ftr" sz="quarter" idx="11"/>
          </p:nvPr>
        </p:nvSpPr>
        <p:spPr>
          <a:xfrm>
            <a:off x="825500" y="6356349"/>
            <a:ext cx="3819228" cy="365125"/>
          </a:xfrm>
        </p:spPr>
        <p:txBody>
          <a:bodyPr/>
          <a:lstStyle>
            <a:lvl1pPr algn="l">
              <a:defRPr sz="900"/>
            </a:lvl1pPr>
          </a:lstStyle>
          <a:p>
            <a:endParaRPr lang="en-US" dirty="0"/>
          </a:p>
        </p:txBody>
      </p:sp>
      <p:sp>
        <p:nvSpPr>
          <p:cNvPr id="5" name="Slide Number Placeholder 5">
            <a:extLst>
              <a:ext uri="{FF2B5EF4-FFF2-40B4-BE49-F238E27FC236}">
                <a16:creationId xmlns:a16="http://schemas.microsoft.com/office/drawing/2014/main" id="{75967A9D-0B53-4F3F-0872-495C23A33235}"/>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
        <p:nvSpPr>
          <p:cNvPr id="8" name="Content Placeholder 3">
            <a:extLst>
              <a:ext uri="{FF2B5EF4-FFF2-40B4-BE49-F238E27FC236}">
                <a16:creationId xmlns:a16="http://schemas.microsoft.com/office/drawing/2014/main" id="{643B0E9A-A777-8745-6A36-0A79CB5E036B}"/>
              </a:ext>
            </a:extLst>
          </p:cNvPr>
          <p:cNvSpPr>
            <a:spLocks noGrp="1"/>
          </p:cNvSpPr>
          <p:nvPr>
            <p:ph sz="half" idx="14" hasCustomPrompt="1"/>
          </p:nvPr>
        </p:nvSpPr>
        <p:spPr>
          <a:xfrm>
            <a:off x="5453725" y="3660774"/>
            <a:ext cx="5907176" cy="2536826"/>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23102932"/>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BFF36-C070-BA23-5334-2A72568D354E}"/>
              </a:ext>
            </a:extLst>
          </p:cNvPr>
          <p:cNvSpPr>
            <a:spLocks noGrp="1"/>
          </p:cNvSpPr>
          <p:nvPr>
            <p:ph type="title"/>
          </p:nvPr>
        </p:nvSpPr>
        <p:spPr/>
        <p:txBody>
          <a:bodyPr/>
          <a:lstStyle/>
          <a:p>
            <a:r>
              <a:rPr lang="en-GB"/>
              <a:t>Click to edit Master title style</a:t>
            </a:r>
            <a:endParaRPr lang="en-BD"/>
          </a:p>
        </p:txBody>
      </p:sp>
      <p:sp>
        <p:nvSpPr>
          <p:cNvPr id="3" name="Content Placeholder 2">
            <a:extLst>
              <a:ext uri="{FF2B5EF4-FFF2-40B4-BE49-F238E27FC236}">
                <a16:creationId xmlns:a16="http://schemas.microsoft.com/office/drawing/2014/main" id="{66563478-B574-C20D-0388-9BB3CC6F5DD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Date Placeholder 3">
            <a:extLst>
              <a:ext uri="{FF2B5EF4-FFF2-40B4-BE49-F238E27FC236}">
                <a16:creationId xmlns:a16="http://schemas.microsoft.com/office/drawing/2014/main" id="{4B07DC38-CF8D-6A5E-15A9-AC3D7667C4C0}"/>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A6ADCE2C-D0B7-2CDE-1F6E-57E94E3A468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C3854AA-9050-DA3D-A782-BE9578632C8C}"/>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4003754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A095E-07B0-718D-A218-BD0942D8972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BD"/>
          </a:p>
        </p:txBody>
      </p:sp>
      <p:sp>
        <p:nvSpPr>
          <p:cNvPr id="3" name="Text Placeholder 2">
            <a:extLst>
              <a:ext uri="{FF2B5EF4-FFF2-40B4-BE49-F238E27FC236}">
                <a16:creationId xmlns:a16="http://schemas.microsoft.com/office/drawing/2014/main" id="{4DAACC88-5B70-C61D-ED45-DA01C4936C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7218F00-D5C7-D13F-2B6E-EED1DDAF2718}"/>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D722E290-6F1B-5C93-4FB9-2920B6E117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2378DC0-86A3-3C88-1A47-66B0C0C27F70}"/>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911168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D8687-E587-D618-D413-9728FC12A25B}"/>
              </a:ext>
            </a:extLst>
          </p:cNvPr>
          <p:cNvSpPr>
            <a:spLocks noGrp="1"/>
          </p:cNvSpPr>
          <p:nvPr>
            <p:ph type="title"/>
          </p:nvPr>
        </p:nvSpPr>
        <p:spPr/>
        <p:txBody>
          <a:bodyPr/>
          <a:lstStyle/>
          <a:p>
            <a:r>
              <a:rPr lang="en-GB"/>
              <a:t>Click to edit Master title style</a:t>
            </a:r>
            <a:endParaRPr lang="en-BD"/>
          </a:p>
        </p:txBody>
      </p:sp>
      <p:sp>
        <p:nvSpPr>
          <p:cNvPr id="3" name="Content Placeholder 2">
            <a:extLst>
              <a:ext uri="{FF2B5EF4-FFF2-40B4-BE49-F238E27FC236}">
                <a16:creationId xmlns:a16="http://schemas.microsoft.com/office/drawing/2014/main" id="{67630AF5-A0BA-8D0E-E21C-E3FCD67832A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Content Placeholder 3">
            <a:extLst>
              <a:ext uri="{FF2B5EF4-FFF2-40B4-BE49-F238E27FC236}">
                <a16:creationId xmlns:a16="http://schemas.microsoft.com/office/drawing/2014/main" id="{D052D634-8BBB-0E51-7802-CAF3E7DD19D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5" name="Date Placeholder 4">
            <a:extLst>
              <a:ext uri="{FF2B5EF4-FFF2-40B4-BE49-F238E27FC236}">
                <a16:creationId xmlns:a16="http://schemas.microsoft.com/office/drawing/2014/main" id="{BF046D4C-35FC-7430-013B-70D26E0A51D8}"/>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F4A06C4E-D332-6805-5D23-39168AFF7C0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F52C6C8-5B4B-A80F-7C7F-CC6FB24E5CBE}"/>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180719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65DA-5CE4-94CA-3EB1-9F3C2918FEC2}"/>
              </a:ext>
            </a:extLst>
          </p:cNvPr>
          <p:cNvSpPr>
            <a:spLocks noGrp="1"/>
          </p:cNvSpPr>
          <p:nvPr>
            <p:ph type="title"/>
          </p:nvPr>
        </p:nvSpPr>
        <p:spPr>
          <a:xfrm>
            <a:off x="839788" y="365125"/>
            <a:ext cx="10515600" cy="1325563"/>
          </a:xfrm>
        </p:spPr>
        <p:txBody>
          <a:bodyPr/>
          <a:lstStyle/>
          <a:p>
            <a:r>
              <a:rPr lang="en-GB"/>
              <a:t>Click to edit Master title style</a:t>
            </a:r>
            <a:endParaRPr lang="en-BD"/>
          </a:p>
        </p:txBody>
      </p:sp>
      <p:sp>
        <p:nvSpPr>
          <p:cNvPr id="3" name="Text Placeholder 2">
            <a:extLst>
              <a:ext uri="{FF2B5EF4-FFF2-40B4-BE49-F238E27FC236}">
                <a16:creationId xmlns:a16="http://schemas.microsoft.com/office/drawing/2014/main" id="{CE6E85C6-0AD9-47F2-BB46-0CB7C20418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C38D8A8-0698-6ACC-0FC5-6359960295E2}"/>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5" name="Text Placeholder 4">
            <a:extLst>
              <a:ext uri="{FF2B5EF4-FFF2-40B4-BE49-F238E27FC236}">
                <a16:creationId xmlns:a16="http://schemas.microsoft.com/office/drawing/2014/main" id="{FC34AC46-0F88-54FC-73AF-BD87A57EFA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E17F360-E494-F899-5933-871DE1ACB13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7" name="Date Placeholder 6">
            <a:extLst>
              <a:ext uri="{FF2B5EF4-FFF2-40B4-BE49-F238E27FC236}">
                <a16:creationId xmlns:a16="http://schemas.microsoft.com/office/drawing/2014/main" id="{C291E07C-4219-E2DF-E97E-4C3317D8EE60}"/>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50243CF6-93D3-D813-E9A4-203BD92AB60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DD63DD-A6C8-B1B5-7DE4-3476F0A54642}"/>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026874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BFC94-4160-2F3E-4DED-F39F68C6E209}"/>
              </a:ext>
            </a:extLst>
          </p:cNvPr>
          <p:cNvSpPr>
            <a:spLocks noGrp="1"/>
          </p:cNvSpPr>
          <p:nvPr>
            <p:ph type="title"/>
          </p:nvPr>
        </p:nvSpPr>
        <p:spPr/>
        <p:txBody>
          <a:bodyPr/>
          <a:lstStyle/>
          <a:p>
            <a:r>
              <a:rPr lang="en-GB"/>
              <a:t>Click to edit Master title style</a:t>
            </a:r>
            <a:endParaRPr lang="en-BD"/>
          </a:p>
        </p:txBody>
      </p:sp>
      <p:sp>
        <p:nvSpPr>
          <p:cNvPr id="3" name="Date Placeholder 2">
            <a:extLst>
              <a:ext uri="{FF2B5EF4-FFF2-40B4-BE49-F238E27FC236}">
                <a16:creationId xmlns:a16="http://schemas.microsoft.com/office/drawing/2014/main" id="{2790C88F-755B-3D2E-7F2F-EBDE2375C055}"/>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E4F057DF-B655-D9F9-F7B9-6246FE35140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ED0ACAA-5656-1AD9-4A22-026653CB84F4}"/>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4196185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B31EEB-F7FD-7716-E64F-13B9D3E67C77}"/>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C4E28B13-D25F-1123-EA5F-6F3567027793}"/>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4807C25-1534-CE49-52C5-BD6FB818A0C5}"/>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41520033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BC62D-38A1-03FE-54D2-D3EBB120C0D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BD"/>
          </a:p>
        </p:txBody>
      </p:sp>
      <p:sp>
        <p:nvSpPr>
          <p:cNvPr id="3" name="Content Placeholder 2">
            <a:extLst>
              <a:ext uri="{FF2B5EF4-FFF2-40B4-BE49-F238E27FC236}">
                <a16:creationId xmlns:a16="http://schemas.microsoft.com/office/drawing/2014/main" id="{E4863D71-5D35-C3D3-170C-236BEC64C5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Text Placeholder 3">
            <a:extLst>
              <a:ext uri="{FF2B5EF4-FFF2-40B4-BE49-F238E27FC236}">
                <a16:creationId xmlns:a16="http://schemas.microsoft.com/office/drawing/2014/main" id="{662AA642-AB38-0A11-4844-CFCBF48476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8F68CD9-F33B-82A7-1548-F2E79C88A5EB}"/>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BCCB5181-DBCD-BA97-021A-D15A41AB1F4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380EC5E-9C2F-E4C2-68EE-2ABB3FDB3E6B}"/>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655504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D628F-1408-ED3E-22AC-8F4E055CBA9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BD"/>
          </a:p>
        </p:txBody>
      </p:sp>
      <p:sp>
        <p:nvSpPr>
          <p:cNvPr id="3" name="Picture Placeholder 2">
            <a:extLst>
              <a:ext uri="{FF2B5EF4-FFF2-40B4-BE49-F238E27FC236}">
                <a16:creationId xmlns:a16="http://schemas.microsoft.com/office/drawing/2014/main" id="{0BB8D74A-A27F-08DA-9CB4-075F73FD45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BD"/>
          </a:p>
        </p:txBody>
      </p:sp>
      <p:sp>
        <p:nvSpPr>
          <p:cNvPr id="4" name="Text Placeholder 3">
            <a:extLst>
              <a:ext uri="{FF2B5EF4-FFF2-40B4-BE49-F238E27FC236}">
                <a16:creationId xmlns:a16="http://schemas.microsoft.com/office/drawing/2014/main" id="{8EC2D0E9-58FC-DB7F-4C7A-F01A4D846D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2C42632-2DC9-5A27-BBAB-633764DF9E4E}"/>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4603CF88-22E5-46EB-B42F-F820B4C6961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07F4572-A307-546E-1DC1-F0688E9CB5C6}"/>
              </a:ext>
            </a:extLst>
          </p:cNvPr>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2681396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97D5D8-E73B-BAAC-D197-E56F7181DB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BD"/>
          </a:p>
        </p:txBody>
      </p:sp>
      <p:sp>
        <p:nvSpPr>
          <p:cNvPr id="3" name="Text Placeholder 2">
            <a:extLst>
              <a:ext uri="{FF2B5EF4-FFF2-40B4-BE49-F238E27FC236}">
                <a16:creationId xmlns:a16="http://schemas.microsoft.com/office/drawing/2014/main" id="{0CF176D1-70FA-0DA6-A9F6-99A268796B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Date Placeholder 3">
            <a:extLst>
              <a:ext uri="{FF2B5EF4-FFF2-40B4-BE49-F238E27FC236}">
                <a16:creationId xmlns:a16="http://schemas.microsoft.com/office/drawing/2014/main" id="{D16DF3D7-99F0-B069-24F2-B1BAA0593F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82E10ACB-21C4-2068-C222-94924682A9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63E9546-192D-3372-A1B5-2D11255628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3583936865"/>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90" r:id="rId13"/>
    <p:sldLayoutId id="2147483694" r:id="rId14"/>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7095929" y="501804"/>
            <a:ext cx="4850779" cy="3200400"/>
          </a:xfrm>
        </p:spPr>
        <p:txBody>
          <a:bodyPr anchor="ctr"/>
          <a:lstStyle/>
          <a:p>
            <a:pPr algn="ctr"/>
            <a:r>
              <a:rPr lang="en-BD" sz="4000" b="1" dirty="0">
                <a:latin typeface="Times New Roman" panose="02020603050405020304" pitchFamily="18" charset="0"/>
                <a:cs typeface="Times New Roman" panose="02020603050405020304" pitchFamily="18" charset="0"/>
              </a:rPr>
              <a:t>CSE299</a:t>
            </a:r>
            <a:br>
              <a:rPr lang="en-BD" sz="4000" b="1" dirty="0">
                <a:latin typeface="Times New Roman" panose="02020603050405020304" pitchFamily="18" charset="0"/>
                <a:cs typeface="Times New Roman" panose="02020603050405020304" pitchFamily="18" charset="0"/>
              </a:rPr>
            </a:br>
            <a:r>
              <a:rPr lang="en-BD" sz="4000" b="1" dirty="0">
                <a:latin typeface="Times New Roman" panose="02020603050405020304" pitchFamily="18" charset="0"/>
                <a:cs typeface="Times New Roman" panose="02020603050405020304" pitchFamily="18" charset="0"/>
              </a:rPr>
              <a:t>Project Proposal</a:t>
            </a:r>
            <a:br>
              <a:rPr lang="en-BD" sz="4000" b="1" dirty="0">
                <a:latin typeface="Times New Roman" panose="02020603050405020304" pitchFamily="18" charset="0"/>
                <a:cs typeface="Times New Roman" panose="02020603050405020304" pitchFamily="18" charset="0"/>
              </a:rPr>
            </a:br>
            <a:r>
              <a:rPr lang="en-BD" sz="4000" b="1" dirty="0">
                <a:latin typeface="Times New Roman" panose="02020603050405020304" pitchFamily="18" charset="0"/>
                <a:cs typeface="Times New Roman" panose="02020603050405020304" pitchFamily="18" charset="0"/>
              </a:rPr>
              <a:t>Presentation</a:t>
            </a:r>
            <a:endParaRPr lang="en-US" sz="4000" dirty="0"/>
          </a:p>
        </p:txBody>
      </p:sp>
      <p:sp>
        <p:nvSpPr>
          <p:cNvPr id="3" name="TextBox 2">
            <a:extLst>
              <a:ext uri="{FF2B5EF4-FFF2-40B4-BE49-F238E27FC236}">
                <a16:creationId xmlns:a16="http://schemas.microsoft.com/office/drawing/2014/main" id="{4F8E4C56-C4AE-5595-E64F-684D698136E7}"/>
              </a:ext>
            </a:extLst>
          </p:cNvPr>
          <p:cNvSpPr txBox="1"/>
          <p:nvPr/>
        </p:nvSpPr>
        <p:spPr>
          <a:xfrm>
            <a:off x="6915476" y="3919654"/>
            <a:ext cx="5211683" cy="1846659"/>
          </a:xfrm>
          <a:prstGeom prst="rect">
            <a:avLst/>
          </a:prstGeom>
          <a:noFill/>
        </p:spPr>
        <p:txBody>
          <a:bodyPr wrap="none" rtlCol="0">
            <a:spAutoFit/>
          </a:bodyPr>
          <a:lstStyle/>
          <a:p>
            <a:pPr algn="ctr"/>
            <a:r>
              <a:rPr lang="en-BD" sz="2400" b="1" dirty="0">
                <a:latin typeface="Times New Roman" panose="02020603050405020304" pitchFamily="18" charset="0"/>
                <a:cs typeface="Times New Roman" panose="02020603050405020304" pitchFamily="18" charset="0"/>
              </a:rPr>
              <a:t>Student Name: </a:t>
            </a:r>
            <a:r>
              <a:rPr lang="en-BD" sz="2400" dirty="0">
                <a:latin typeface="Times New Roman" panose="02020603050405020304" pitchFamily="18" charset="0"/>
                <a:cs typeface="Times New Roman" panose="02020603050405020304" pitchFamily="18" charset="0"/>
              </a:rPr>
              <a:t>Sadaen Parves Shoumik</a:t>
            </a:r>
          </a:p>
          <a:p>
            <a:pPr algn="ctr"/>
            <a:r>
              <a:rPr lang="en-BD" sz="2400" b="1" dirty="0">
                <a:latin typeface="Times New Roman" panose="02020603050405020304" pitchFamily="18" charset="0"/>
                <a:cs typeface="Times New Roman" panose="02020603050405020304" pitchFamily="18" charset="0"/>
              </a:rPr>
              <a:t>Student Id: </a:t>
            </a:r>
            <a:r>
              <a:rPr lang="en-BD" sz="2400" dirty="0">
                <a:latin typeface="Times New Roman" panose="02020603050405020304" pitchFamily="18" charset="0"/>
                <a:cs typeface="Times New Roman" panose="02020603050405020304" pitchFamily="18" charset="0"/>
              </a:rPr>
              <a:t>2232042042</a:t>
            </a:r>
          </a:p>
          <a:p>
            <a:pPr algn="ctr"/>
            <a:r>
              <a:rPr lang="en-BD" sz="2400" b="1" dirty="0">
                <a:latin typeface="Times New Roman" panose="02020603050405020304" pitchFamily="18" charset="0"/>
                <a:cs typeface="Times New Roman" panose="02020603050405020304" pitchFamily="18" charset="0"/>
              </a:rPr>
              <a:t>Section: </a:t>
            </a:r>
            <a:r>
              <a:rPr lang="en-BD" sz="2400" dirty="0">
                <a:latin typeface="Times New Roman" panose="02020603050405020304" pitchFamily="18" charset="0"/>
                <a:cs typeface="Times New Roman" panose="02020603050405020304" pitchFamily="18" charset="0"/>
              </a:rPr>
              <a:t>15</a:t>
            </a:r>
          </a:p>
          <a:p>
            <a:pPr algn="ctr"/>
            <a:r>
              <a:rPr lang="en-BD" sz="2400" b="1" dirty="0">
                <a:latin typeface="Times New Roman" panose="02020603050405020304" pitchFamily="18" charset="0"/>
                <a:cs typeface="Times New Roman" panose="02020603050405020304" pitchFamily="18" charset="0"/>
              </a:rPr>
              <a:t>Date: </a:t>
            </a:r>
            <a:r>
              <a:rPr lang="en-BD" sz="2400" dirty="0">
                <a:latin typeface="Times New Roman" panose="02020603050405020304" pitchFamily="18" charset="0"/>
                <a:cs typeface="Times New Roman" panose="02020603050405020304" pitchFamily="18" charset="0"/>
              </a:rPr>
              <a:t>01 June 2025</a:t>
            </a:r>
          </a:p>
          <a:p>
            <a:endParaRPr lang="en-BD" dirty="0"/>
          </a:p>
        </p:txBody>
      </p:sp>
      <p:sp>
        <p:nvSpPr>
          <p:cNvPr id="4" name="TextBox 3">
            <a:extLst>
              <a:ext uri="{FF2B5EF4-FFF2-40B4-BE49-F238E27FC236}">
                <a16:creationId xmlns:a16="http://schemas.microsoft.com/office/drawing/2014/main" id="{CF286787-EF06-4A61-C735-10BBE57B80B5}"/>
              </a:ext>
            </a:extLst>
          </p:cNvPr>
          <p:cNvSpPr txBox="1"/>
          <p:nvPr/>
        </p:nvSpPr>
        <p:spPr>
          <a:xfrm>
            <a:off x="2228193" y="126124"/>
            <a:ext cx="184731" cy="369332"/>
          </a:xfrm>
          <a:prstGeom prst="rect">
            <a:avLst/>
          </a:prstGeom>
          <a:noFill/>
        </p:spPr>
        <p:txBody>
          <a:bodyPr wrap="none" rtlCol="0">
            <a:spAutoFit/>
          </a:bodyPr>
          <a:lstStyle/>
          <a:p>
            <a:endParaRPr lang="en-BD" dirty="0"/>
          </a:p>
        </p:txBody>
      </p:sp>
      <p:sp>
        <p:nvSpPr>
          <p:cNvPr id="5" name="TextBox 4">
            <a:extLst>
              <a:ext uri="{FF2B5EF4-FFF2-40B4-BE49-F238E27FC236}">
                <a16:creationId xmlns:a16="http://schemas.microsoft.com/office/drawing/2014/main" id="{0AD05FFE-4EC9-ADCB-648F-5D4D9E4B0208}"/>
              </a:ext>
            </a:extLst>
          </p:cNvPr>
          <p:cNvSpPr txBox="1"/>
          <p:nvPr/>
        </p:nvSpPr>
        <p:spPr>
          <a:xfrm>
            <a:off x="1345324" y="-588579"/>
            <a:ext cx="184731" cy="369332"/>
          </a:xfrm>
          <a:prstGeom prst="rect">
            <a:avLst/>
          </a:prstGeom>
          <a:noFill/>
        </p:spPr>
        <p:txBody>
          <a:bodyPr wrap="none" rtlCol="0">
            <a:spAutoFit/>
          </a:bodyPr>
          <a:lstStyle/>
          <a:p>
            <a:endParaRPr lang="en-BD"/>
          </a:p>
        </p:txBody>
      </p:sp>
    </p:spTree>
    <p:extLst>
      <p:ext uri="{BB962C8B-B14F-4D97-AF65-F5344CB8AC3E}">
        <p14:creationId xmlns:p14="http://schemas.microsoft.com/office/powerpoint/2010/main" val="2586058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8FC28-E0BD-4387-B8BE-9965D1A57FF1}"/>
              </a:ext>
            </a:extLst>
          </p:cNvPr>
          <p:cNvSpPr>
            <a:spLocks noGrp="1"/>
          </p:cNvSpPr>
          <p:nvPr>
            <p:ph type="title"/>
          </p:nvPr>
        </p:nvSpPr>
        <p:spPr>
          <a:xfrm>
            <a:off x="5298025" y="876300"/>
            <a:ext cx="5884027" cy="1204912"/>
          </a:xfrm>
        </p:spPr>
        <p:txBody>
          <a:bodyPr>
            <a:normAutofit/>
          </a:bodyPr>
          <a:lstStyle/>
          <a:p>
            <a:r>
              <a:rPr lang="en-BD" sz="4800" b="1" dirty="0">
                <a:solidFill>
                  <a:schemeClr val="tx1">
                    <a:lumMod val="85000"/>
                    <a:lumOff val="15000"/>
                  </a:schemeClr>
                </a:solidFill>
                <a:latin typeface="Ayuthaya" pitchFamily="2" charset="-34"/>
                <a:ea typeface="Ayuthaya" pitchFamily="2" charset="-34"/>
                <a:cs typeface="Ayuthaya" pitchFamily="2" charset="-34"/>
              </a:rPr>
              <a:t>RideZO</a:t>
            </a:r>
          </a:p>
        </p:txBody>
      </p:sp>
      <p:sp>
        <p:nvSpPr>
          <p:cNvPr id="3" name="Text Placeholder 2">
            <a:extLst>
              <a:ext uri="{FF2B5EF4-FFF2-40B4-BE49-F238E27FC236}">
                <a16:creationId xmlns:a16="http://schemas.microsoft.com/office/drawing/2014/main" id="{FED19BCA-B61F-4EA6-A1FB-CCA3BD8506FB}"/>
              </a:ext>
            </a:extLst>
          </p:cNvPr>
          <p:cNvSpPr>
            <a:spLocks noGrp="1"/>
          </p:cNvSpPr>
          <p:nvPr>
            <p:ph sz="half" idx="14"/>
          </p:nvPr>
        </p:nvSpPr>
        <p:spPr>
          <a:xfrm>
            <a:off x="5298025" y="2672802"/>
            <a:ext cx="5907176" cy="2536826"/>
          </a:xfrm>
        </p:spPr>
        <p:txBody>
          <a:bodyPr>
            <a:noAutofit/>
          </a:bodyPr>
          <a:lstStyle/>
          <a:p>
            <a:pPr>
              <a:lnSpc>
                <a:spcPct val="200000"/>
              </a:lnSpc>
            </a:pPr>
            <a:r>
              <a:rPr lang="en-GB" sz="2000" dirty="0">
                <a:latin typeface="Times New Roman" panose="02020603050405020304" pitchFamily="18" charset="0"/>
                <a:cs typeface="Times New Roman" panose="02020603050405020304" pitchFamily="18" charset="0"/>
              </a:rPr>
              <a:t>A platform designed to help NSU students share rides, reduce transportation costs, and minimize campus traffic congestion.</a:t>
            </a:r>
          </a:p>
        </p:txBody>
      </p:sp>
      <p:cxnSp>
        <p:nvCxnSpPr>
          <p:cNvPr id="23" name="Straight Connector 22">
            <a:extLst>
              <a:ext uri="{FF2B5EF4-FFF2-40B4-BE49-F238E27FC236}">
                <a16:creationId xmlns:a16="http://schemas.microsoft.com/office/drawing/2014/main" id="{D87F08D6-2CA7-4A5A-BE34-07113DCA535D}"/>
              </a:ext>
              <a:ext uri="{C183D7F6-B498-43B3-948B-1728B52AA6E4}">
                <adec:decorative xmlns:adec="http://schemas.microsoft.com/office/drawing/2017/decorative" val="1"/>
              </a:ext>
            </a:extLst>
          </p:cNvPr>
          <p:cNvCxnSpPr>
            <a:cxnSpLocks/>
          </p:cNvCxnSpPr>
          <p:nvPr userDrawn="1"/>
        </p:nvCxnSpPr>
        <p:spPr>
          <a:xfrm flipH="1" flipV="1">
            <a:off x="0" y="876300"/>
            <a:ext cx="5246255" cy="17098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Picture Placeholder 7">
            <a:extLst>
              <a:ext uri="{FF2B5EF4-FFF2-40B4-BE49-F238E27FC236}">
                <a16:creationId xmlns:a16="http://schemas.microsoft.com/office/drawing/2014/main" id="{B3EAFD21-81C9-591B-E3DD-C06EAA398441}"/>
              </a:ext>
            </a:extLst>
          </p:cNvPr>
          <p:cNvPicPr>
            <a:picLocks noGrp="1" noChangeAspect="1"/>
          </p:cNvPicPr>
          <p:nvPr>
            <p:ph type="pic" sz="quarter" idx="13"/>
          </p:nvPr>
        </p:nvPicPr>
        <p:blipFill>
          <a:blip r:embed="rId3"/>
          <a:srcRect l="10145" r="10145"/>
          <a:stretch>
            <a:fillRect/>
          </a:stretch>
        </p:blipFill>
        <p:spPr/>
      </p:pic>
    </p:spTree>
    <p:extLst>
      <p:ext uri="{BB962C8B-B14F-4D97-AF65-F5344CB8AC3E}">
        <p14:creationId xmlns:p14="http://schemas.microsoft.com/office/powerpoint/2010/main" val="1742861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3C1ED4-B6C4-A201-6A8B-D4EF91287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749F50-08E4-65AD-5F98-B37C84B753E5}"/>
              </a:ext>
            </a:extLst>
          </p:cNvPr>
          <p:cNvSpPr>
            <a:spLocks noGrp="1"/>
          </p:cNvSpPr>
          <p:nvPr>
            <p:ph type="title"/>
          </p:nvPr>
        </p:nvSpPr>
        <p:spPr>
          <a:xfrm>
            <a:off x="5246255" y="72329"/>
            <a:ext cx="7104182" cy="1204912"/>
          </a:xfrm>
        </p:spPr>
        <p:txBody>
          <a:bodyPr>
            <a:normAutofit/>
          </a:bodyPr>
          <a:lstStyle/>
          <a:p>
            <a:r>
              <a:rPr lang="en-GB" sz="4000" b="1" dirty="0">
                <a:solidFill>
                  <a:schemeClr val="tx1">
                    <a:lumMod val="85000"/>
                    <a:lumOff val="15000"/>
                  </a:schemeClr>
                </a:solidFill>
                <a:latin typeface="Times New Roman" panose="02020603050405020304" pitchFamily="18" charset="0"/>
                <a:cs typeface="Times New Roman" panose="02020603050405020304" pitchFamily="18" charset="0"/>
              </a:rPr>
              <a:t>Motivation of the project</a:t>
            </a:r>
            <a:endParaRPr lang="en-BD" sz="4000" b="1"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9D37345C-AC36-CF75-1D7B-377667EF7F90}"/>
              </a:ext>
            </a:extLst>
          </p:cNvPr>
          <p:cNvSpPr>
            <a:spLocks noGrp="1"/>
          </p:cNvSpPr>
          <p:nvPr>
            <p:ph sz="half" idx="14"/>
          </p:nvPr>
        </p:nvSpPr>
        <p:spPr>
          <a:xfrm>
            <a:off x="5246255" y="1527664"/>
            <a:ext cx="6945745" cy="4916175"/>
          </a:xfrm>
        </p:spPr>
        <p:txBody>
          <a:bodyPr>
            <a:noAutofit/>
          </a:bodyPr>
          <a:lstStyle/>
          <a:p>
            <a:pPr>
              <a:lnSpc>
                <a:spcPct val="150000"/>
              </a:lnSpc>
            </a:pPr>
            <a:r>
              <a:rPr lang="en-GB" sz="2400" b="0" i="0" u="none" strike="noStrike" dirty="0">
                <a:solidFill>
                  <a:srgbClr val="000000"/>
                </a:solidFill>
                <a:effectLst/>
                <a:latin typeface="-webkit-standard"/>
              </a:rPr>
              <a:t>The motivation for developing the </a:t>
            </a:r>
            <a:r>
              <a:rPr lang="en-GB" sz="2400" b="1" i="0" u="none" strike="noStrike" dirty="0" err="1">
                <a:solidFill>
                  <a:srgbClr val="000000"/>
                </a:solidFill>
                <a:effectLst/>
                <a:latin typeface="Ayuthaya" pitchFamily="2" charset="-34"/>
                <a:ea typeface="Ayuthaya" pitchFamily="2" charset="-34"/>
                <a:cs typeface="Ayuthaya" pitchFamily="2" charset="-34"/>
              </a:rPr>
              <a:t>RideZO</a:t>
            </a:r>
            <a:r>
              <a:rPr lang="en-GB" sz="2400" b="1" i="0" u="none" strike="noStrike" dirty="0">
                <a:solidFill>
                  <a:srgbClr val="000000"/>
                </a:solidFill>
                <a:effectLst/>
              </a:rPr>
              <a:t> App</a:t>
            </a:r>
            <a:r>
              <a:rPr lang="en-GB" sz="2400" b="0" i="0" u="none" strike="noStrike" dirty="0">
                <a:solidFill>
                  <a:srgbClr val="000000"/>
                </a:solidFill>
                <a:effectLst/>
                <a:latin typeface="-webkit-standard"/>
              </a:rPr>
              <a:t> stems from the need for a reliable, cost-effective, and eco-friendly transportation solution for NSU students. The current transportation options are expensive and lead to high traffic congestion on campus. This app addresses these issues by offering students the ability to carpool, reducing transportation costs, and promoting sustainability on campus.</a:t>
            </a:r>
            <a:endParaRPr lang="en-GB" sz="2000" dirty="0">
              <a:latin typeface="Times New Roman" panose="02020603050405020304" pitchFamily="18" charset="0"/>
              <a:cs typeface="Times New Roman" panose="02020603050405020304" pitchFamily="18" charset="0"/>
            </a:endParaRPr>
          </a:p>
        </p:txBody>
      </p:sp>
      <p:cxnSp>
        <p:nvCxnSpPr>
          <p:cNvPr id="23" name="Straight Connector 22">
            <a:extLst>
              <a:ext uri="{FF2B5EF4-FFF2-40B4-BE49-F238E27FC236}">
                <a16:creationId xmlns:a16="http://schemas.microsoft.com/office/drawing/2014/main" id="{3A09A743-D238-4474-E6A8-C7F6EC9E23F4}"/>
              </a:ext>
              <a:ext uri="{C183D7F6-B498-43B3-948B-1728B52AA6E4}">
                <adec:decorative xmlns:adec="http://schemas.microsoft.com/office/drawing/2017/decorative" val="1"/>
              </a:ext>
            </a:extLst>
          </p:cNvPr>
          <p:cNvCxnSpPr>
            <a:cxnSpLocks/>
          </p:cNvCxnSpPr>
          <p:nvPr userDrawn="1"/>
        </p:nvCxnSpPr>
        <p:spPr>
          <a:xfrm flipH="1" flipV="1">
            <a:off x="0" y="876300"/>
            <a:ext cx="5246255" cy="17098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Placeholder 7">
            <a:extLst>
              <a:ext uri="{FF2B5EF4-FFF2-40B4-BE49-F238E27FC236}">
                <a16:creationId xmlns:a16="http://schemas.microsoft.com/office/drawing/2014/main" id="{6E5D9D4C-5F57-E7CA-C367-623EDA241A46}"/>
              </a:ext>
            </a:extLst>
          </p:cNvPr>
          <p:cNvPicPr>
            <a:picLocks noGrp="1" noChangeAspect="1"/>
          </p:cNvPicPr>
          <p:nvPr>
            <p:ph type="pic" sz="quarter" idx="13"/>
          </p:nvPr>
        </p:nvPicPr>
        <p:blipFill>
          <a:blip r:embed="rId3"/>
          <a:srcRect l="10145" r="10145"/>
          <a:stretch>
            <a:fillRect/>
          </a:stretch>
        </p:blipFill>
        <p:spPr>
          <a:xfrm>
            <a:off x="-235700" y="0"/>
            <a:ext cx="5481955" cy="6876288"/>
          </a:xfrm>
        </p:spPr>
      </p:pic>
    </p:spTree>
    <p:extLst>
      <p:ext uri="{BB962C8B-B14F-4D97-AF65-F5344CB8AC3E}">
        <p14:creationId xmlns:p14="http://schemas.microsoft.com/office/powerpoint/2010/main" val="403763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DA5846-C82B-9D77-A8B2-F23618B814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BEAE48-2D76-9AA8-CC83-A562C2525CDA}"/>
              </a:ext>
            </a:extLst>
          </p:cNvPr>
          <p:cNvSpPr>
            <a:spLocks noGrp="1"/>
          </p:cNvSpPr>
          <p:nvPr>
            <p:ph type="title"/>
          </p:nvPr>
        </p:nvSpPr>
        <p:spPr>
          <a:xfrm>
            <a:off x="5246255" y="116107"/>
            <a:ext cx="5884027" cy="1204912"/>
          </a:xfrm>
        </p:spPr>
        <p:txBody>
          <a:bodyPr>
            <a:normAutofit/>
          </a:bodyPr>
          <a:lstStyle/>
          <a:p>
            <a:r>
              <a:rPr lang="en-BD" sz="4000" b="1" dirty="0">
                <a:solidFill>
                  <a:schemeClr val="tx1">
                    <a:lumMod val="85000"/>
                    <a:lumOff val="15000"/>
                  </a:schemeClr>
                </a:solidFill>
                <a:latin typeface="Times New Roman" panose="02020603050405020304" pitchFamily="18" charset="0"/>
                <a:cs typeface="Times New Roman" panose="02020603050405020304" pitchFamily="18" charset="0"/>
              </a:rPr>
              <a:t>Project Goal</a:t>
            </a:r>
          </a:p>
        </p:txBody>
      </p:sp>
      <p:sp>
        <p:nvSpPr>
          <p:cNvPr id="3" name="Text Placeholder 2">
            <a:extLst>
              <a:ext uri="{FF2B5EF4-FFF2-40B4-BE49-F238E27FC236}">
                <a16:creationId xmlns:a16="http://schemas.microsoft.com/office/drawing/2014/main" id="{2F32C158-487F-233D-B50C-2BC8AE776467}"/>
              </a:ext>
            </a:extLst>
          </p:cNvPr>
          <p:cNvSpPr>
            <a:spLocks noGrp="1"/>
          </p:cNvSpPr>
          <p:nvPr>
            <p:ph sz="half" idx="14"/>
          </p:nvPr>
        </p:nvSpPr>
        <p:spPr>
          <a:xfrm>
            <a:off x="5246255" y="1765737"/>
            <a:ext cx="6839048" cy="4887311"/>
          </a:xfrm>
        </p:spPr>
        <p:txBody>
          <a:bodyPr>
            <a:noAutofit/>
          </a:bodyPr>
          <a:lstStyle/>
          <a:p>
            <a:pPr algn="l"/>
            <a:r>
              <a:rPr lang="en-GB" sz="2400" b="0" i="0" u="none" strike="noStrike" dirty="0">
                <a:solidFill>
                  <a:srgbClr val="000000"/>
                </a:solidFill>
                <a:effectLst/>
                <a:latin typeface="Times New Roman" panose="02020603050405020304" pitchFamily="18" charset="0"/>
                <a:cs typeface="Times New Roman" panose="02020603050405020304" pitchFamily="18" charset="0"/>
              </a:rPr>
              <a:t>The goal of the </a:t>
            </a:r>
            <a:r>
              <a:rPr lang="en-GB" sz="2400" b="1" dirty="0" err="1">
                <a:solidFill>
                  <a:srgbClr val="000000"/>
                </a:solidFill>
                <a:latin typeface="Ayuthaya" pitchFamily="2" charset="-34"/>
                <a:ea typeface="Ayuthaya" pitchFamily="2" charset="-34"/>
                <a:cs typeface="Ayuthaya" pitchFamily="2" charset="-34"/>
              </a:rPr>
              <a:t>RideZO</a:t>
            </a:r>
            <a:r>
              <a:rPr lang="en-GB" sz="2400" b="1" dirty="0">
                <a:solidFill>
                  <a:srgbClr val="000000"/>
                </a:solidFill>
                <a:latin typeface="Times New Roman" panose="02020603050405020304" pitchFamily="18" charset="0"/>
                <a:cs typeface="Times New Roman" panose="02020603050405020304" pitchFamily="18" charset="0"/>
              </a:rPr>
              <a:t> </a:t>
            </a:r>
            <a:r>
              <a:rPr lang="en-GB" sz="2400" dirty="0">
                <a:solidFill>
                  <a:srgbClr val="000000"/>
                </a:solidFill>
                <a:latin typeface="Times New Roman" panose="02020603050405020304" pitchFamily="18" charset="0"/>
                <a:cs typeface="Times New Roman" panose="02020603050405020304" pitchFamily="18" charset="0"/>
              </a:rPr>
              <a:t>app</a:t>
            </a:r>
            <a:r>
              <a:rPr lang="en-GB" sz="2400" b="0" i="0" u="none" strike="noStrike" dirty="0">
                <a:solidFill>
                  <a:srgbClr val="000000"/>
                </a:solidFill>
                <a:effectLst/>
                <a:latin typeface="Times New Roman" panose="02020603050405020304" pitchFamily="18" charset="0"/>
                <a:cs typeface="Times New Roman" panose="02020603050405020304" pitchFamily="18" charset="0"/>
              </a:rPr>
              <a:t> is to:</a:t>
            </a:r>
          </a:p>
          <a:p>
            <a:pPr algn="l">
              <a:buFont typeface="+mj-lt"/>
              <a:buAutoNum type="arabicPeriod"/>
            </a:pPr>
            <a:r>
              <a:rPr lang="en-GB" sz="2400" b="0" i="0" u="none" strike="noStrike" dirty="0">
                <a:solidFill>
                  <a:srgbClr val="000000"/>
                </a:solidFill>
                <a:effectLst/>
                <a:latin typeface="Times New Roman" panose="02020603050405020304" pitchFamily="18" charset="0"/>
                <a:cs typeface="Times New Roman" panose="02020603050405020304" pitchFamily="18" charset="0"/>
              </a:rPr>
              <a:t>Provide an easy-to-use platform for students to share rides to and from NSU.</a:t>
            </a:r>
          </a:p>
          <a:p>
            <a:pPr algn="l">
              <a:buFont typeface="+mj-lt"/>
              <a:buAutoNum type="arabicPeriod"/>
            </a:pPr>
            <a:r>
              <a:rPr lang="en-GB" sz="2400" b="0" i="0" u="none" strike="noStrike" dirty="0">
                <a:solidFill>
                  <a:srgbClr val="000000"/>
                </a:solidFill>
                <a:effectLst/>
                <a:latin typeface="Times New Roman" panose="02020603050405020304" pitchFamily="18" charset="0"/>
                <a:cs typeface="Times New Roman" panose="02020603050405020304" pitchFamily="18" charset="0"/>
              </a:rPr>
              <a:t>Integrate Uber API for fare estimation and seamless ride booking.</a:t>
            </a:r>
          </a:p>
          <a:p>
            <a:pPr algn="l">
              <a:buFont typeface="+mj-lt"/>
              <a:buAutoNum type="arabicPeriod"/>
            </a:pPr>
            <a:r>
              <a:rPr lang="en-GB" sz="2400" b="0" i="0" u="none" strike="noStrike" dirty="0">
                <a:solidFill>
                  <a:srgbClr val="000000"/>
                </a:solidFill>
                <a:effectLst/>
                <a:latin typeface="Times New Roman" panose="02020603050405020304" pitchFamily="18" charset="0"/>
                <a:cs typeface="Times New Roman" panose="02020603050405020304" pitchFamily="18" charset="0"/>
              </a:rPr>
              <a:t>Enhance student safety through real-time tracking, emergency features, and NSU credential verification.</a:t>
            </a:r>
          </a:p>
          <a:p>
            <a:pPr algn="l">
              <a:buFont typeface="+mj-lt"/>
              <a:buAutoNum type="arabicPeriod"/>
            </a:pPr>
            <a:r>
              <a:rPr lang="en-GB" sz="2400" b="0" i="0" u="none" strike="noStrike" dirty="0">
                <a:solidFill>
                  <a:srgbClr val="000000"/>
                </a:solidFill>
                <a:effectLst/>
                <a:latin typeface="Times New Roman" panose="02020603050405020304" pitchFamily="18" charset="0"/>
                <a:cs typeface="Times New Roman" panose="02020603050405020304" pitchFamily="18" charset="0"/>
              </a:rPr>
              <a:t>Create a user-friendly and reliable ride-sharing experience for students.</a:t>
            </a:r>
          </a:p>
          <a:p>
            <a:endParaRPr lang="en-BD" sz="2400" dirty="0"/>
          </a:p>
        </p:txBody>
      </p:sp>
      <p:cxnSp>
        <p:nvCxnSpPr>
          <p:cNvPr id="23" name="Straight Connector 22">
            <a:extLst>
              <a:ext uri="{FF2B5EF4-FFF2-40B4-BE49-F238E27FC236}">
                <a16:creationId xmlns:a16="http://schemas.microsoft.com/office/drawing/2014/main" id="{3E963070-4644-EDEE-4A39-B3C27F79CA34}"/>
              </a:ext>
              <a:ext uri="{C183D7F6-B498-43B3-948B-1728B52AA6E4}">
                <adec:decorative xmlns:adec="http://schemas.microsoft.com/office/drawing/2017/decorative" val="1"/>
              </a:ext>
            </a:extLst>
          </p:cNvPr>
          <p:cNvCxnSpPr>
            <a:cxnSpLocks/>
          </p:cNvCxnSpPr>
          <p:nvPr userDrawn="1"/>
        </p:nvCxnSpPr>
        <p:spPr>
          <a:xfrm flipH="1" flipV="1">
            <a:off x="0" y="876300"/>
            <a:ext cx="5246255" cy="17098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Placeholder 7">
            <a:extLst>
              <a:ext uri="{FF2B5EF4-FFF2-40B4-BE49-F238E27FC236}">
                <a16:creationId xmlns:a16="http://schemas.microsoft.com/office/drawing/2014/main" id="{53C2D2EC-B4D2-ABE2-0C21-082254EDFEA0}"/>
              </a:ext>
            </a:extLst>
          </p:cNvPr>
          <p:cNvPicPr>
            <a:picLocks noGrp="1" noChangeAspect="1"/>
          </p:cNvPicPr>
          <p:nvPr>
            <p:ph type="pic" sz="quarter" idx="13"/>
          </p:nvPr>
        </p:nvPicPr>
        <p:blipFill>
          <a:blip r:embed="rId3"/>
          <a:srcRect l="10145" r="10145"/>
          <a:stretch>
            <a:fillRect/>
          </a:stretch>
        </p:blipFill>
        <p:spPr>
          <a:xfrm>
            <a:off x="-235700" y="0"/>
            <a:ext cx="5481955" cy="6876288"/>
          </a:xfrm>
        </p:spPr>
      </p:pic>
    </p:spTree>
    <p:extLst>
      <p:ext uri="{BB962C8B-B14F-4D97-AF65-F5344CB8AC3E}">
        <p14:creationId xmlns:p14="http://schemas.microsoft.com/office/powerpoint/2010/main" val="23236071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F09111-1DAB-94A2-46D4-110417328C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070C8C-DB7D-7659-EFF0-CC69C305D31D}"/>
              </a:ext>
            </a:extLst>
          </p:cNvPr>
          <p:cNvSpPr>
            <a:spLocks noGrp="1"/>
          </p:cNvSpPr>
          <p:nvPr>
            <p:ph type="title"/>
          </p:nvPr>
        </p:nvSpPr>
        <p:spPr>
          <a:xfrm>
            <a:off x="5246255" y="116107"/>
            <a:ext cx="5884027" cy="1204912"/>
          </a:xfrm>
        </p:spPr>
        <p:txBody>
          <a:bodyPr>
            <a:normAutofit/>
          </a:bodyPr>
          <a:lstStyle/>
          <a:p>
            <a:r>
              <a:rPr lang="en-GB" sz="4000" b="1" dirty="0">
                <a:solidFill>
                  <a:schemeClr val="tx1">
                    <a:lumMod val="85000"/>
                    <a:lumOff val="15000"/>
                  </a:schemeClr>
                </a:solidFill>
                <a:latin typeface="Times New Roman" panose="02020603050405020304" pitchFamily="18" charset="0"/>
                <a:cs typeface="Times New Roman" panose="02020603050405020304" pitchFamily="18" charset="0"/>
              </a:rPr>
              <a:t>Project Scope</a:t>
            </a:r>
            <a:endParaRPr lang="en-BD" sz="4000" b="1"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F56E62C2-1CA3-DC7E-3AD4-3178CF4F70E5}"/>
              </a:ext>
            </a:extLst>
          </p:cNvPr>
          <p:cNvSpPr>
            <a:spLocks noGrp="1"/>
          </p:cNvSpPr>
          <p:nvPr>
            <p:ph sz="half" idx="14"/>
          </p:nvPr>
        </p:nvSpPr>
        <p:spPr>
          <a:xfrm>
            <a:off x="5246255" y="1765737"/>
            <a:ext cx="6839048" cy="4887311"/>
          </a:xfrm>
        </p:spPr>
        <p:txBody>
          <a:bodyPr>
            <a:noAutofit/>
          </a:bodyPr>
          <a:lstStyle/>
          <a:p>
            <a:pPr algn="l"/>
            <a:r>
              <a:rPr lang="en-GB" sz="2000" b="1" i="0" u="none" strike="noStrike" dirty="0">
                <a:solidFill>
                  <a:srgbClr val="000000"/>
                </a:solidFill>
                <a:effectLst/>
                <a:latin typeface="Times New Roman" panose="02020603050405020304" pitchFamily="18" charset="0"/>
                <a:cs typeface="Times New Roman" panose="02020603050405020304" pitchFamily="18" charset="0"/>
              </a:rPr>
              <a:t>Target Audience</a:t>
            </a:r>
          </a:p>
          <a:p>
            <a:pPr algn="l">
              <a:buFont typeface="Arial" panose="020B0604020202020204" pitchFamily="34" charset="0"/>
              <a:buChar char="•"/>
            </a:pPr>
            <a:r>
              <a:rPr lang="en-GB" sz="2000" b="0" i="0" u="none" strike="noStrike" dirty="0">
                <a:solidFill>
                  <a:srgbClr val="000000"/>
                </a:solidFill>
                <a:effectLst/>
                <a:latin typeface="Times New Roman" panose="02020603050405020304" pitchFamily="18" charset="0"/>
                <a:cs typeface="Times New Roman" panose="02020603050405020304" pitchFamily="18" charset="0"/>
              </a:rPr>
              <a:t>NSU students (with future plans for expansion to other universities).</a:t>
            </a:r>
          </a:p>
          <a:p>
            <a:pPr algn="l"/>
            <a:r>
              <a:rPr lang="en-GB" sz="2000" b="1" i="0" u="none" strike="noStrike" dirty="0">
                <a:solidFill>
                  <a:srgbClr val="000000"/>
                </a:solidFill>
                <a:effectLst/>
                <a:latin typeface="Times New Roman" panose="02020603050405020304" pitchFamily="18" charset="0"/>
                <a:cs typeface="Times New Roman" panose="02020603050405020304" pitchFamily="18" charset="0"/>
              </a:rPr>
              <a:t>Platform</a:t>
            </a:r>
          </a:p>
          <a:p>
            <a:pPr algn="l">
              <a:buFont typeface="Arial" panose="020B0604020202020204" pitchFamily="34" charset="0"/>
              <a:buChar char="•"/>
            </a:pPr>
            <a:r>
              <a:rPr lang="en-GB" sz="2000" b="1" i="0" u="none" strike="noStrike" dirty="0">
                <a:solidFill>
                  <a:srgbClr val="000000"/>
                </a:solidFill>
                <a:effectLst/>
                <a:latin typeface="Times New Roman" panose="02020603050405020304" pitchFamily="18" charset="0"/>
                <a:cs typeface="Times New Roman" panose="02020603050405020304" pitchFamily="18" charset="0"/>
              </a:rPr>
              <a:t>Flutter</a:t>
            </a:r>
            <a:r>
              <a:rPr lang="en-GB" sz="2000" b="0" i="0" u="none" strike="noStrike" dirty="0">
                <a:solidFill>
                  <a:srgbClr val="000000"/>
                </a:solidFill>
                <a:effectLst/>
                <a:latin typeface="Times New Roman" panose="02020603050405020304" pitchFamily="18" charset="0"/>
                <a:cs typeface="Times New Roman" panose="02020603050405020304" pitchFamily="18" charset="0"/>
              </a:rPr>
              <a:t> for cross-platform mobile app development (iOS and Android).</a:t>
            </a:r>
          </a:p>
          <a:p>
            <a:pPr algn="l"/>
            <a:r>
              <a:rPr lang="en-GB" sz="2000" b="1" i="0" u="none" strike="noStrike" dirty="0">
                <a:solidFill>
                  <a:srgbClr val="000000"/>
                </a:solidFill>
                <a:effectLst/>
                <a:latin typeface="Times New Roman" panose="02020603050405020304" pitchFamily="18" charset="0"/>
                <a:cs typeface="Times New Roman" panose="02020603050405020304" pitchFamily="18" charset="0"/>
              </a:rPr>
              <a:t>Core Features</a:t>
            </a:r>
          </a:p>
          <a:p>
            <a:pPr algn="l">
              <a:buFont typeface="Arial" panose="020B0604020202020204" pitchFamily="34" charset="0"/>
              <a:buChar char="•"/>
            </a:pPr>
            <a:r>
              <a:rPr lang="en-GB" sz="2000" b="0" i="0" u="none" strike="noStrike" dirty="0">
                <a:solidFill>
                  <a:srgbClr val="000000"/>
                </a:solidFill>
                <a:effectLst/>
                <a:latin typeface="Times New Roman" panose="02020603050405020304" pitchFamily="18" charset="0"/>
                <a:cs typeface="Times New Roman" panose="02020603050405020304" pitchFamily="18" charset="0"/>
              </a:rPr>
              <a:t>User authentication with </a:t>
            </a:r>
            <a:r>
              <a:rPr lang="en-GB" sz="2000" i="0" u="sng" strike="noStrike" dirty="0">
                <a:solidFill>
                  <a:srgbClr val="000000"/>
                </a:solidFill>
                <a:effectLst/>
                <a:latin typeface="Times New Roman" panose="02020603050405020304" pitchFamily="18" charset="0"/>
                <a:cs typeface="Times New Roman" panose="02020603050405020304" pitchFamily="18" charset="0"/>
              </a:rPr>
              <a:t>Firebase</a:t>
            </a:r>
            <a:r>
              <a:rPr lang="en-GB" sz="2000" b="0" i="0" u="none" strike="noStrike" dirty="0">
                <a:solidFill>
                  <a:srgbClr val="000000"/>
                </a:solidFill>
                <a:effectLst/>
                <a:latin typeface="Times New Roman" panose="02020603050405020304" pitchFamily="18" charset="0"/>
                <a:cs typeface="Times New Roman" panose="02020603050405020304" pitchFamily="18" charset="0"/>
              </a:rPr>
              <a:t>.</a:t>
            </a:r>
          </a:p>
          <a:p>
            <a:pPr algn="l">
              <a:buFont typeface="Arial" panose="020B0604020202020204" pitchFamily="34" charset="0"/>
              <a:buChar char="•"/>
            </a:pPr>
            <a:r>
              <a:rPr lang="en-GB" sz="2000" b="0" i="0" u="none" strike="noStrike" dirty="0">
                <a:solidFill>
                  <a:srgbClr val="000000"/>
                </a:solidFill>
                <a:effectLst/>
                <a:latin typeface="Times New Roman" panose="02020603050405020304" pitchFamily="18" charset="0"/>
                <a:cs typeface="Times New Roman" panose="02020603050405020304" pitchFamily="18" charset="0"/>
              </a:rPr>
              <a:t>Ride slot creation and joining.</a:t>
            </a:r>
          </a:p>
          <a:p>
            <a:pPr algn="l">
              <a:buFont typeface="Arial" panose="020B0604020202020204" pitchFamily="34" charset="0"/>
              <a:buChar char="•"/>
            </a:pPr>
            <a:r>
              <a:rPr lang="en-GB" sz="2000" b="0" i="0" u="none" strike="noStrike" dirty="0">
                <a:solidFill>
                  <a:srgbClr val="000000"/>
                </a:solidFill>
                <a:effectLst/>
                <a:latin typeface="Times New Roman" panose="02020603050405020304" pitchFamily="18" charset="0"/>
                <a:cs typeface="Times New Roman" panose="02020603050405020304" pitchFamily="18" charset="0"/>
              </a:rPr>
              <a:t>Fare calculation and splitting using </a:t>
            </a:r>
            <a:r>
              <a:rPr lang="en-GB" sz="2000" b="0" i="0" u="sng" strike="noStrike" dirty="0">
                <a:solidFill>
                  <a:srgbClr val="000000"/>
                </a:solidFill>
                <a:effectLst/>
                <a:latin typeface="Times New Roman" panose="02020603050405020304" pitchFamily="18" charset="0"/>
                <a:cs typeface="Times New Roman" panose="02020603050405020304" pitchFamily="18" charset="0"/>
              </a:rPr>
              <a:t>Uber API</a:t>
            </a:r>
            <a:r>
              <a:rPr lang="en-GB" sz="2000" b="0" i="0" u="none" strike="noStrike" dirty="0">
                <a:solidFill>
                  <a:srgbClr val="000000"/>
                </a:solidFill>
                <a:effectLst/>
                <a:latin typeface="Times New Roman" panose="02020603050405020304" pitchFamily="18" charset="0"/>
                <a:cs typeface="Times New Roman" panose="02020603050405020304" pitchFamily="18" charset="0"/>
              </a:rPr>
              <a:t>.</a:t>
            </a:r>
          </a:p>
          <a:p>
            <a:pPr algn="l">
              <a:buFont typeface="Arial" panose="020B0604020202020204" pitchFamily="34" charset="0"/>
              <a:buChar char="•"/>
            </a:pPr>
            <a:r>
              <a:rPr lang="en-GB" sz="2000" b="0" i="0" u="none" strike="noStrike" dirty="0">
                <a:solidFill>
                  <a:srgbClr val="000000"/>
                </a:solidFill>
                <a:effectLst/>
                <a:latin typeface="Times New Roman" panose="02020603050405020304" pitchFamily="18" charset="0"/>
                <a:cs typeface="Times New Roman" panose="02020603050405020304" pitchFamily="18" charset="0"/>
              </a:rPr>
              <a:t>Real-time tracking and push notifications.</a:t>
            </a:r>
          </a:p>
          <a:p>
            <a:pPr algn="l">
              <a:buFont typeface="Arial" panose="020B0604020202020204" pitchFamily="34" charset="0"/>
              <a:buChar char="•"/>
            </a:pPr>
            <a:r>
              <a:rPr lang="en-GB" sz="2000" dirty="0">
                <a:solidFill>
                  <a:srgbClr val="000000"/>
                </a:solidFill>
                <a:latin typeface="Times New Roman" panose="02020603050405020304" pitchFamily="18" charset="0"/>
                <a:cs typeface="Times New Roman" panose="02020603050405020304" pitchFamily="18" charset="0"/>
              </a:rPr>
              <a:t>Chat System.</a:t>
            </a:r>
            <a:endParaRPr lang="en-GB" sz="2000" b="0" i="0" u="none" strike="noStrike" dirty="0">
              <a:solidFill>
                <a:srgbClr val="000000"/>
              </a:solidFill>
              <a:effectLst/>
              <a:latin typeface="Times New Roman" panose="02020603050405020304" pitchFamily="18" charset="0"/>
              <a:cs typeface="Times New Roman" panose="02020603050405020304" pitchFamily="18" charset="0"/>
            </a:endParaRPr>
          </a:p>
        </p:txBody>
      </p:sp>
      <p:cxnSp>
        <p:nvCxnSpPr>
          <p:cNvPr id="23" name="Straight Connector 22">
            <a:extLst>
              <a:ext uri="{FF2B5EF4-FFF2-40B4-BE49-F238E27FC236}">
                <a16:creationId xmlns:a16="http://schemas.microsoft.com/office/drawing/2014/main" id="{FC07523A-19F1-E662-913C-C0C14844884B}"/>
              </a:ext>
              <a:ext uri="{C183D7F6-B498-43B3-948B-1728B52AA6E4}">
                <adec:decorative xmlns:adec="http://schemas.microsoft.com/office/drawing/2017/decorative" val="1"/>
              </a:ext>
            </a:extLst>
          </p:cNvPr>
          <p:cNvCxnSpPr>
            <a:cxnSpLocks/>
          </p:cNvCxnSpPr>
          <p:nvPr userDrawn="1"/>
        </p:nvCxnSpPr>
        <p:spPr>
          <a:xfrm flipH="1" flipV="1">
            <a:off x="0" y="876300"/>
            <a:ext cx="5246255" cy="17098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Placeholder 7">
            <a:extLst>
              <a:ext uri="{FF2B5EF4-FFF2-40B4-BE49-F238E27FC236}">
                <a16:creationId xmlns:a16="http://schemas.microsoft.com/office/drawing/2014/main" id="{C6C7A87E-182E-C754-7613-2988BBCBEB91}"/>
              </a:ext>
            </a:extLst>
          </p:cNvPr>
          <p:cNvPicPr>
            <a:picLocks noGrp="1" noChangeAspect="1"/>
          </p:cNvPicPr>
          <p:nvPr>
            <p:ph type="pic" sz="quarter" idx="13"/>
          </p:nvPr>
        </p:nvPicPr>
        <p:blipFill>
          <a:blip r:embed="rId3"/>
          <a:srcRect l="10145" r="10145"/>
          <a:stretch>
            <a:fillRect/>
          </a:stretch>
        </p:blipFill>
        <p:spPr>
          <a:xfrm>
            <a:off x="-235700" y="0"/>
            <a:ext cx="5481955" cy="6876288"/>
          </a:xfrm>
        </p:spPr>
      </p:pic>
    </p:spTree>
    <p:extLst>
      <p:ext uri="{BB962C8B-B14F-4D97-AF65-F5344CB8AC3E}">
        <p14:creationId xmlns:p14="http://schemas.microsoft.com/office/powerpoint/2010/main" val="991713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00D739-5B69-8B4D-0855-15A2D1D100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0CD2CC-33D1-54A2-AC00-DF55080F5E47}"/>
              </a:ext>
            </a:extLst>
          </p:cNvPr>
          <p:cNvSpPr>
            <a:spLocks noGrp="1"/>
          </p:cNvSpPr>
          <p:nvPr>
            <p:ph type="title"/>
          </p:nvPr>
        </p:nvSpPr>
        <p:spPr>
          <a:xfrm>
            <a:off x="5139560" y="-106252"/>
            <a:ext cx="5884027" cy="1204912"/>
          </a:xfrm>
        </p:spPr>
        <p:txBody>
          <a:bodyPr>
            <a:normAutofit/>
          </a:bodyPr>
          <a:lstStyle/>
          <a:p>
            <a:r>
              <a:rPr lang="en-GB" sz="4000" b="1" dirty="0">
                <a:solidFill>
                  <a:schemeClr val="tx1">
                    <a:lumMod val="85000"/>
                    <a:lumOff val="15000"/>
                  </a:schemeClr>
                </a:solidFill>
                <a:latin typeface="Times New Roman" panose="02020603050405020304" pitchFamily="18" charset="0"/>
                <a:cs typeface="Times New Roman" panose="02020603050405020304" pitchFamily="18" charset="0"/>
              </a:rPr>
              <a:t>Tools to be Used</a:t>
            </a:r>
            <a:endParaRPr lang="en-BD" sz="4000" b="1"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D2872440-A633-599A-23A1-B0295ABCCBFB}"/>
              </a:ext>
            </a:extLst>
          </p:cNvPr>
          <p:cNvSpPr>
            <a:spLocks noGrp="1"/>
          </p:cNvSpPr>
          <p:nvPr>
            <p:ph sz="half" idx="14"/>
          </p:nvPr>
        </p:nvSpPr>
        <p:spPr>
          <a:xfrm>
            <a:off x="5139559" y="1204912"/>
            <a:ext cx="7052441" cy="5653088"/>
          </a:xfrm>
        </p:spPr>
        <p:txBody>
          <a:bodyPr>
            <a:noAutofit/>
          </a:bodyPr>
          <a:lstStyle/>
          <a:p>
            <a:pPr algn="l"/>
            <a:r>
              <a:rPr lang="en-GB" sz="1750" b="1" i="0" u="none" strike="noStrike" dirty="0">
                <a:solidFill>
                  <a:srgbClr val="000000"/>
                </a:solidFill>
                <a:effectLst/>
                <a:latin typeface="Times New Roman" panose="02020603050405020304" pitchFamily="18" charset="0"/>
                <a:cs typeface="Times New Roman" panose="02020603050405020304" pitchFamily="18" charset="0"/>
              </a:rPr>
              <a:t>Software:</a:t>
            </a:r>
          </a:p>
          <a:p>
            <a:pPr algn="l">
              <a:buFont typeface="Arial" panose="020B0604020202020204" pitchFamily="34" charset="0"/>
              <a:buChar char="•"/>
            </a:pPr>
            <a:r>
              <a:rPr lang="en-GB" sz="1750" b="1" i="0" u="none" strike="noStrike" dirty="0">
                <a:solidFill>
                  <a:srgbClr val="000000"/>
                </a:solidFill>
                <a:effectLst/>
                <a:latin typeface="Times New Roman" panose="02020603050405020304" pitchFamily="18" charset="0"/>
                <a:cs typeface="Times New Roman" panose="02020603050405020304" pitchFamily="18" charset="0"/>
              </a:rPr>
              <a:t>Android Studio</a:t>
            </a:r>
            <a:r>
              <a:rPr lang="en-GB" sz="1750" b="0" i="0" u="none" strike="noStrike" dirty="0">
                <a:solidFill>
                  <a:srgbClr val="000000"/>
                </a:solidFill>
                <a:effectLst/>
                <a:latin typeface="Times New Roman" panose="02020603050405020304" pitchFamily="18" charset="0"/>
                <a:cs typeface="Times New Roman" panose="02020603050405020304" pitchFamily="18" charset="0"/>
              </a:rPr>
              <a:t> for app development.</a:t>
            </a:r>
          </a:p>
          <a:p>
            <a:pPr algn="l">
              <a:buFont typeface="Arial" panose="020B0604020202020204" pitchFamily="34" charset="0"/>
              <a:buChar char="•"/>
            </a:pPr>
            <a:r>
              <a:rPr lang="en-GB" sz="1750" b="1" i="0" u="none" strike="noStrike" dirty="0">
                <a:solidFill>
                  <a:srgbClr val="000000"/>
                </a:solidFill>
                <a:effectLst/>
                <a:latin typeface="Times New Roman" panose="02020603050405020304" pitchFamily="18" charset="0"/>
                <a:cs typeface="Times New Roman" panose="02020603050405020304" pitchFamily="18" charset="0"/>
              </a:rPr>
              <a:t>Flutter</a:t>
            </a:r>
            <a:r>
              <a:rPr lang="en-GB" sz="1750" b="0" i="0" u="none" strike="noStrike" dirty="0">
                <a:solidFill>
                  <a:srgbClr val="000000"/>
                </a:solidFill>
                <a:effectLst/>
                <a:latin typeface="Times New Roman" panose="02020603050405020304" pitchFamily="18" charset="0"/>
                <a:cs typeface="Times New Roman" panose="02020603050405020304" pitchFamily="18" charset="0"/>
              </a:rPr>
              <a:t> for cross-platform mobile app development (for both iOS and Android).</a:t>
            </a:r>
          </a:p>
          <a:p>
            <a:pPr algn="l"/>
            <a:r>
              <a:rPr lang="en-GB" sz="1750" b="1" i="0" u="none" strike="noStrike" dirty="0">
                <a:solidFill>
                  <a:srgbClr val="000000"/>
                </a:solidFill>
                <a:effectLst/>
                <a:latin typeface="Times New Roman" panose="02020603050405020304" pitchFamily="18" charset="0"/>
                <a:cs typeface="Times New Roman" panose="02020603050405020304" pitchFamily="18" charset="0"/>
              </a:rPr>
              <a:t>Database Management:</a:t>
            </a:r>
          </a:p>
          <a:p>
            <a:pPr algn="l">
              <a:buFont typeface="Arial" panose="020B0604020202020204" pitchFamily="34" charset="0"/>
              <a:buChar char="•"/>
            </a:pPr>
            <a:r>
              <a:rPr lang="en-GB" sz="1750" b="1" i="0" u="none" strike="noStrike" dirty="0">
                <a:solidFill>
                  <a:srgbClr val="000000"/>
                </a:solidFill>
                <a:effectLst/>
                <a:latin typeface="Times New Roman" panose="02020603050405020304" pitchFamily="18" charset="0"/>
                <a:cs typeface="Times New Roman" panose="02020603050405020304" pitchFamily="18" charset="0"/>
              </a:rPr>
              <a:t>Firebase</a:t>
            </a:r>
            <a:r>
              <a:rPr lang="en-GB" sz="1750" b="0" i="0" u="none" strike="noStrike" dirty="0">
                <a:solidFill>
                  <a:srgbClr val="000000"/>
                </a:solidFill>
                <a:effectLst/>
                <a:latin typeface="Times New Roman" panose="02020603050405020304" pitchFamily="18" charset="0"/>
                <a:cs typeface="Times New Roman" panose="02020603050405020304" pitchFamily="18" charset="0"/>
              </a:rPr>
              <a:t> for user authentication, real-time database storage, and push notifications. Firebase will manage ride slot data, user profiles, and communication features.</a:t>
            </a:r>
          </a:p>
          <a:p>
            <a:pPr algn="l"/>
            <a:r>
              <a:rPr lang="en-GB" sz="1750" b="1" i="0" u="none" strike="noStrike" dirty="0">
                <a:solidFill>
                  <a:srgbClr val="000000"/>
                </a:solidFill>
                <a:effectLst/>
                <a:latin typeface="Times New Roman" panose="02020603050405020304" pitchFamily="18" charset="0"/>
                <a:cs typeface="Times New Roman" panose="02020603050405020304" pitchFamily="18" charset="0"/>
              </a:rPr>
              <a:t>API Integrations:</a:t>
            </a:r>
          </a:p>
          <a:p>
            <a:pPr algn="l">
              <a:buFont typeface="Arial" panose="020B0604020202020204" pitchFamily="34" charset="0"/>
              <a:buChar char="•"/>
            </a:pPr>
            <a:r>
              <a:rPr lang="en-GB" sz="1750" b="1" i="0" u="none" strike="noStrike" dirty="0">
                <a:solidFill>
                  <a:srgbClr val="000000"/>
                </a:solidFill>
                <a:effectLst/>
                <a:latin typeface="Times New Roman" panose="02020603050405020304" pitchFamily="18" charset="0"/>
                <a:cs typeface="Times New Roman" panose="02020603050405020304" pitchFamily="18" charset="0"/>
              </a:rPr>
              <a:t>Google Maps API</a:t>
            </a:r>
            <a:r>
              <a:rPr lang="en-GB" sz="1750" b="0" i="0" u="none" strike="noStrike" dirty="0">
                <a:solidFill>
                  <a:srgbClr val="000000"/>
                </a:solidFill>
                <a:effectLst/>
                <a:latin typeface="Times New Roman" panose="02020603050405020304" pitchFamily="18" charset="0"/>
                <a:cs typeface="Times New Roman" panose="02020603050405020304" pitchFamily="18" charset="0"/>
              </a:rPr>
              <a:t> for location-based services (ride tracking, route mapping).</a:t>
            </a:r>
          </a:p>
          <a:p>
            <a:pPr algn="l">
              <a:buFont typeface="Arial" panose="020B0604020202020204" pitchFamily="34" charset="0"/>
              <a:buChar char="•"/>
            </a:pPr>
            <a:r>
              <a:rPr lang="en-GB" sz="1750" b="1" i="0" u="none" strike="noStrike" dirty="0">
                <a:solidFill>
                  <a:srgbClr val="000000"/>
                </a:solidFill>
                <a:effectLst/>
                <a:latin typeface="Times New Roman" panose="02020603050405020304" pitchFamily="18" charset="0"/>
                <a:cs typeface="Times New Roman" panose="02020603050405020304" pitchFamily="18" charset="0"/>
              </a:rPr>
              <a:t>Uber API</a:t>
            </a:r>
            <a:r>
              <a:rPr lang="en-GB" sz="1750" b="0" i="0" u="none" strike="noStrike" dirty="0">
                <a:solidFill>
                  <a:srgbClr val="000000"/>
                </a:solidFill>
                <a:effectLst/>
                <a:latin typeface="Times New Roman" panose="02020603050405020304" pitchFamily="18" charset="0"/>
                <a:cs typeface="Times New Roman" panose="02020603050405020304" pitchFamily="18" charset="0"/>
              </a:rPr>
              <a:t> for fetching ride fare estimates and integrating Uber bookings.</a:t>
            </a:r>
          </a:p>
          <a:p>
            <a:pPr algn="l"/>
            <a:r>
              <a:rPr lang="en-GB" sz="1750" b="1" i="0" u="none" strike="noStrike" dirty="0">
                <a:solidFill>
                  <a:srgbClr val="000000"/>
                </a:solidFill>
                <a:effectLst/>
                <a:latin typeface="Times New Roman" panose="02020603050405020304" pitchFamily="18" charset="0"/>
                <a:cs typeface="Times New Roman" panose="02020603050405020304" pitchFamily="18" charset="0"/>
              </a:rPr>
              <a:t>Version Control:</a:t>
            </a:r>
          </a:p>
          <a:p>
            <a:pPr algn="l">
              <a:buFont typeface="Arial" panose="020B0604020202020204" pitchFamily="34" charset="0"/>
              <a:buChar char="•"/>
            </a:pPr>
            <a:r>
              <a:rPr lang="en-GB" sz="1750" b="1" i="0" u="none" strike="noStrike" dirty="0">
                <a:solidFill>
                  <a:srgbClr val="000000"/>
                </a:solidFill>
                <a:effectLst/>
                <a:latin typeface="Times New Roman" panose="02020603050405020304" pitchFamily="18" charset="0"/>
                <a:cs typeface="Times New Roman" panose="02020603050405020304" pitchFamily="18" charset="0"/>
              </a:rPr>
              <a:t>GitHub</a:t>
            </a:r>
            <a:r>
              <a:rPr lang="en-GB" sz="1750" b="0" i="0" u="none" strike="noStrike" dirty="0">
                <a:solidFill>
                  <a:srgbClr val="000000"/>
                </a:solidFill>
                <a:effectLst/>
                <a:latin typeface="Times New Roman" panose="02020603050405020304" pitchFamily="18" charset="0"/>
                <a:cs typeface="Times New Roman" panose="02020603050405020304" pitchFamily="18" charset="0"/>
              </a:rPr>
              <a:t> for version control and team collaboration during development.</a:t>
            </a:r>
          </a:p>
        </p:txBody>
      </p:sp>
      <p:cxnSp>
        <p:nvCxnSpPr>
          <p:cNvPr id="23" name="Straight Connector 22">
            <a:extLst>
              <a:ext uri="{FF2B5EF4-FFF2-40B4-BE49-F238E27FC236}">
                <a16:creationId xmlns:a16="http://schemas.microsoft.com/office/drawing/2014/main" id="{A43D8386-E4D4-A2E0-684D-415A881862FA}"/>
              </a:ext>
              <a:ext uri="{C183D7F6-B498-43B3-948B-1728B52AA6E4}">
                <adec:decorative xmlns:adec="http://schemas.microsoft.com/office/drawing/2017/decorative" val="1"/>
              </a:ext>
            </a:extLst>
          </p:cNvPr>
          <p:cNvCxnSpPr>
            <a:cxnSpLocks/>
          </p:cNvCxnSpPr>
          <p:nvPr userDrawn="1"/>
        </p:nvCxnSpPr>
        <p:spPr>
          <a:xfrm flipH="1" flipV="1">
            <a:off x="0" y="876300"/>
            <a:ext cx="5246255" cy="17098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Placeholder 7">
            <a:extLst>
              <a:ext uri="{FF2B5EF4-FFF2-40B4-BE49-F238E27FC236}">
                <a16:creationId xmlns:a16="http://schemas.microsoft.com/office/drawing/2014/main" id="{848640DC-B004-2B66-A428-7C6D39666589}"/>
              </a:ext>
            </a:extLst>
          </p:cNvPr>
          <p:cNvPicPr>
            <a:picLocks noGrp="1" noChangeAspect="1"/>
          </p:cNvPicPr>
          <p:nvPr>
            <p:ph type="pic" sz="quarter" idx="13"/>
          </p:nvPr>
        </p:nvPicPr>
        <p:blipFill>
          <a:blip r:embed="rId3"/>
          <a:srcRect l="10145" r="10145"/>
          <a:stretch>
            <a:fillRect/>
          </a:stretch>
        </p:blipFill>
        <p:spPr>
          <a:xfrm>
            <a:off x="-235700" y="0"/>
            <a:ext cx="5481955" cy="6876288"/>
          </a:xfrm>
        </p:spPr>
      </p:pic>
    </p:spTree>
    <p:extLst>
      <p:ext uri="{BB962C8B-B14F-4D97-AF65-F5344CB8AC3E}">
        <p14:creationId xmlns:p14="http://schemas.microsoft.com/office/powerpoint/2010/main" val="4131984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AE139D-959D-4A72-EE5A-2B69F95A23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4ACCA-9ED3-B2C6-D12E-E711C91C3D2B}"/>
              </a:ext>
            </a:extLst>
          </p:cNvPr>
          <p:cNvSpPr>
            <a:spLocks noGrp="1"/>
          </p:cNvSpPr>
          <p:nvPr>
            <p:ph type="title"/>
          </p:nvPr>
        </p:nvSpPr>
        <p:spPr>
          <a:xfrm>
            <a:off x="5139560" y="-106252"/>
            <a:ext cx="5884027" cy="1204912"/>
          </a:xfrm>
        </p:spPr>
        <p:txBody>
          <a:bodyPr>
            <a:normAutofit/>
          </a:bodyPr>
          <a:lstStyle/>
          <a:p>
            <a:r>
              <a:rPr lang="en-GB" sz="4000" b="1" dirty="0">
                <a:solidFill>
                  <a:schemeClr val="tx1">
                    <a:lumMod val="85000"/>
                    <a:lumOff val="15000"/>
                  </a:schemeClr>
                </a:solidFill>
                <a:latin typeface="Times New Roman" panose="02020603050405020304" pitchFamily="18" charset="0"/>
                <a:cs typeface="Times New Roman" panose="02020603050405020304" pitchFamily="18" charset="0"/>
              </a:rPr>
              <a:t>Expected Outcomes</a:t>
            </a:r>
            <a:endParaRPr lang="en-BD" sz="4000" b="1"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219EDB6A-0142-B5A8-80A0-F4D0BD5D55C5}"/>
              </a:ext>
            </a:extLst>
          </p:cNvPr>
          <p:cNvSpPr>
            <a:spLocks noGrp="1"/>
          </p:cNvSpPr>
          <p:nvPr>
            <p:ph sz="half" idx="14"/>
          </p:nvPr>
        </p:nvSpPr>
        <p:spPr>
          <a:xfrm>
            <a:off x="5139560" y="1455414"/>
            <a:ext cx="7052440" cy="5420874"/>
          </a:xfrm>
        </p:spPr>
        <p:txBody>
          <a:bodyPr>
            <a:noAutofit/>
          </a:bodyPr>
          <a:lstStyle/>
          <a:p>
            <a:pPr algn="l">
              <a:lnSpc>
                <a:spcPct val="150000"/>
              </a:lnSpc>
              <a:buFont typeface="+mj-lt"/>
              <a:buAutoNum type="arabicPeriod"/>
            </a:pPr>
            <a:r>
              <a:rPr lang="en-GB" sz="2000" b="1" i="0" u="none" strike="noStrike" dirty="0">
                <a:solidFill>
                  <a:srgbClr val="000000"/>
                </a:solidFill>
                <a:effectLst/>
              </a:rPr>
              <a:t>Convenient and Cost-effective Transportation:</a:t>
            </a:r>
            <a:r>
              <a:rPr lang="en-GB" sz="2000" b="0" i="0" u="none" strike="noStrike" dirty="0">
                <a:solidFill>
                  <a:srgbClr val="000000"/>
                </a:solidFill>
                <a:effectLst/>
              </a:rPr>
              <a:t> Students can easily share rides and split costs, leading to reduced transportation expenses.</a:t>
            </a:r>
          </a:p>
          <a:p>
            <a:pPr algn="l">
              <a:lnSpc>
                <a:spcPct val="150000"/>
              </a:lnSpc>
              <a:buFont typeface="+mj-lt"/>
              <a:buAutoNum type="arabicPeriod"/>
            </a:pPr>
            <a:r>
              <a:rPr lang="en-GB" sz="2000" b="1" i="0" u="none" strike="noStrike" dirty="0">
                <a:solidFill>
                  <a:srgbClr val="000000"/>
                </a:solidFill>
                <a:effectLst/>
              </a:rPr>
              <a:t>Traffic Reduction:</a:t>
            </a:r>
            <a:r>
              <a:rPr lang="en-GB" sz="2000" b="0" i="0" u="none" strike="noStrike" dirty="0">
                <a:solidFill>
                  <a:srgbClr val="000000"/>
                </a:solidFill>
                <a:effectLst/>
              </a:rPr>
              <a:t> By promoting ride-sharing, the app will reduce traffic congestion on campus.</a:t>
            </a:r>
          </a:p>
          <a:p>
            <a:pPr algn="l">
              <a:lnSpc>
                <a:spcPct val="150000"/>
              </a:lnSpc>
              <a:buFont typeface="+mj-lt"/>
              <a:buAutoNum type="arabicPeriod"/>
            </a:pPr>
            <a:r>
              <a:rPr lang="en-GB" sz="2000" b="1" i="0" u="none" strike="noStrike" dirty="0">
                <a:solidFill>
                  <a:srgbClr val="000000"/>
                </a:solidFill>
                <a:effectLst/>
              </a:rPr>
              <a:t>Enhanced Safety:</a:t>
            </a:r>
            <a:r>
              <a:rPr lang="en-GB" sz="2000" b="0" i="0" u="none" strike="noStrike" dirty="0">
                <a:solidFill>
                  <a:srgbClr val="000000"/>
                </a:solidFill>
                <a:effectLst/>
              </a:rPr>
              <a:t> Real-time ride tracking and emergency features provide added security for students.</a:t>
            </a:r>
          </a:p>
          <a:p>
            <a:pPr algn="l">
              <a:lnSpc>
                <a:spcPct val="150000"/>
              </a:lnSpc>
              <a:buFont typeface="+mj-lt"/>
              <a:buAutoNum type="arabicPeriod"/>
            </a:pPr>
            <a:r>
              <a:rPr lang="en-GB" sz="2000" b="1" i="0" u="none" strike="noStrike" dirty="0">
                <a:solidFill>
                  <a:srgbClr val="000000"/>
                </a:solidFill>
                <a:effectLst/>
              </a:rPr>
              <a:t>Community Engagement:</a:t>
            </a:r>
            <a:r>
              <a:rPr lang="en-GB" sz="2000" b="0" i="0" u="none" strike="noStrike" dirty="0">
                <a:solidFill>
                  <a:srgbClr val="000000"/>
                </a:solidFill>
                <a:effectLst/>
              </a:rPr>
              <a:t> The app encourages social interaction among students by facilitating carpooling.</a:t>
            </a:r>
          </a:p>
        </p:txBody>
      </p:sp>
      <p:cxnSp>
        <p:nvCxnSpPr>
          <p:cNvPr id="23" name="Straight Connector 22">
            <a:extLst>
              <a:ext uri="{FF2B5EF4-FFF2-40B4-BE49-F238E27FC236}">
                <a16:creationId xmlns:a16="http://schemas.microsoft.com/office/drawing/2014/main" id="{C3DF4A18-D6F4-289C-F2C9-3F0B9ABB524E}"/>
              </a:ext>
              <a:ext uri="{C183D7F6-B498-43B3-948B-1728B52AA6E4}">
                <adec:decorative xmlns:adec="http://schemas.microsoft.com/office/drawing/2017/decorative" val="1"/>
              </a:ext>
            </a:extLst>
          </p:cNvPr>
          <p:cNvCxnSpPr>
            <a:cxnSpLocks/>
          </p:cNvCxnSpPr>
          <p:nvPr userDrawn="1"/>
        </p:nvCxnSpPr>
        <p:spPr>
          <a:xfrm flipH="1" flipV="1">
            <a:off x="0" y="876300"/>
            <a:ext cx="5246255" cy="17098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Placeholder 7">
            <a:extLst>
              <a:ext uri="{FF2B5EF4-FFF2-40B4-BE49-F238E27FC236}">
                <a16:creationId xmlns:a16="http://schemas.microsoft.com/office/drawing/2014/main" id="{D065226F-6A80-1387-3F9A-927C549F8FB7}"/>
              </a:ext>
            </a:extLst>
          </p:cNvPr>
          <p:cNvPicPr>
            <a:picLocks noGrp="1" noChangeAspect="1"/>
          </p:cNvPicPr>
          <p:nvPr>
            <p:ph type="pic" sz="quarter" idx="13"/>
          </p:nvPr>
        </p:nvPicPr>
        <p:blipFill>
          <a:blip r:embed="rId3"/>
          <a:srcRect l="10145" r="10145"/>
          <a:stretch>
            <a:fillRect/>
          </a:stretch>
        </p:blipFill>
        <p:spPr>
          <a:xfrm>
            <a:off x="-235700" y="0"/>
            <a:ext cx="5481955" cy="6876288"/>
          </a:xfrm>
        </p:spPr>
      </p:pic>
    </p:spTree>
    <p:extLst>
      <p:ext uri="{BB962C8B-B14F-4D97-AF65-F5344CB8AC3E}">
        <p14:creationId xmlns:p14="http://schemas.microsoft.com/office/powerpoint/2010/main" val="42940381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Conclusion</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sz="half" idx="2"/>
          </p:nvPr>
        </p:nvSpPr>
        <p:spPr/>
        <p:txBody>
          <a:bodyPr>
            <a:normAutofit/>
          </a:bodyPr>
          <a:lstStyle/>
          <a:p>
            <a:pPr>
              <a:lnSpc>
                <a:spcPct val="200000"/>
              </a:lnSpc>
            </a:pPr>
            <a:r>
              <a:rPr lang="en-GB" sz="2000" b="0" i="0" u="none" strike="noStrike" dirty="0">
                <a:solidFill>
                  <a:srgbClr val="000000"/>
                </a:solidFill>
                <a:effectLst/>
                <a:latin typeface="Times New Roman" panose="02020603050405020304" pitchFamily="18" charset="0"/>
                <a:cs typeface="Times New Roman" panose="02020603050405020304" pitchFamily="18" charset="0"/>
              </a:rPr>
              <a:t>The </a:t>
            </a:r>
            <a:r>
              <a:rPr lang="en-GB" sz="2000" b="1" i="0" u="none" strike="noStrike" dirty="0" err="1">
                <a:solidFill>
                  <a:srgbClr val="000000"/>
                </a:solidFill>
                <a:effectLst/>
                <a:latin typeface="Ayuthaya" pitchFamily="2" charset="-34"/>
                <a:ea typeface="Ayuthaya" pitchFamily="2" charset="-34"/>
                <a:cs typeface="Ayuthaya" pitchFamily="2" charset="-34"/>
              </a:rPr>
              <a:t>RideZO</a:t>
            </a:r>
            <a:r>
              <a:rPr lang="en-GB" sz="2000" b="1" i="0" u="none" strike="noStrike" dirty="0">
                <a:solidFill>
                  <a:srgbClr val="000000"/>
                </a:solidFill>
                <a:effectLst/>
                <a:latin typeface="Ayuthaya" pitchFamily="2" charset="-34"/>
                <a:ea typeface="Ayuthaya" pitchFamily="2" charset="-34"/>
                <a:cs typeface="Ayuthaya" pitchFamily="2" charset="-34"/>
              </a:rPr>
              <a:t> </a:t>
            </a:r>
            <a:r>
              <a:rPr lang="en-GB" sz="2000" b="1" i="0" u="none" strike="noStrike" dirty="0">
                <a:solidFill>
                  <a:srgbClr val="000000"/>
                </a:solidFill>
                <a:effectLst/>
                <a:latin typeface="Times New Roman" panose="02020603050405020304" pitchFamily="18" charset="0"/>
                <a:cs typeface="Times New Roman" panose="02020603050405020304" pitchFamily="18" charset="0"/>
              </a:rPr>
              <a:t>App</a:t>
            </a:r>
            <a:r>
              <a:rPr lang="en-GB" sz="2000" b="0" i="0" u="none" strike="noStrike" dirty="0">
                <a:solidFill>
                  <a:srgbClr val="000000"/>
                </a:solidFill>
                <a:effectLst/>
                <a:latin typeface="Times New Roman" panose="02020603050405020304" pitchFamily="18" charset="0"/>
                <a:cs typeface="Times New Roman" panose="02020603050405020304" pitchFamily="18" charset="0"/>
              </a:rPr>
              <a:t> will provide NSU students with a cost-effective, secure, and convenient transportation solution, addressing issues such as high transportation costs and traffic congestion.</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15163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1EDE-5423-435C-B149-87AB1BC22B83}"/>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19697875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EDE3176-A15D-46A3-BDDB-64A0D73632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ABF691C-888B-4061-8A6F-D5CE84A0254B}">
  <ds:schemaRefs>
    <ds:schemaRef ds:uri="http://schemas.microsoft.com/sharepoint/v3/contenttype/forms"/>
  </ds:schemaRefs>
</ds:datastoreItem>
</file>

<file path=customXml/itemProps3.xml><?xml version="1.0" encoding="utf-8"?>
<ds:datastoreItem xmlns:ds="http://schemas.openxmlformats.org/officeDocument/2006/customXml" ds:itemID="{49168DCE-134F-4610-A6AA-88CEBE8D71D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115</TotalTime>
  <Words>435</Words>
  <Application>Microsoft Macintosh PowerPoint</Application>
  <PresentationFormat>Widescreen</PresentationFormat>
  <Paragraphs>54</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-webkit-standard</vt:lpstr>
      <vt:lpstr>Arial</vt:lpstr>
      <vt:lpstr>Ayuthaya</vt:lpstr>
      <vt:lpstr>Calibri</vt:lpstr>
      <vt:lpstr>Calibri Light</vt:lpstr>
      <vt:lpstr>Times New Roman</vt:lpstr>
      <vt:lpstr>Office Theme</vt:lpstr>
      <vt:lpstr>CSE299 Project Proposal Presentation</vt:lpstr>
      <vt:lpstr>RideZO</vt:lpstr>
      <vt:lpstr>Motivation of the project</vt:lpstr>
      <vt:lpstr>Project Goal</vt:lpstr>
      <vt:lpstr>Project Scope</vt:lpstr>
      <vt:lpstr>Tools to be Used</vt:lpstr>
      <vt:lpstr>Expected Outcomes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cp:lastModifiedBy>SADAEN PARVES SHOUMIK</cp:lastModifiedBy>
  <cp:revision>4</cp:revision>
  <dcterms:created xsi:type="dcterms:W3CDTF">2024-02-14T19:04:18Z</dcterms:created>
  <dcterms:modified xsi:type="dcterms:W3CDTF">2025-06-01T16:58:13Z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